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62" r:id="rId4"/>
    <p:sldId id="261" r:id="rId5"/>
    <p:sldId id="263" r:id="rId6"/>
    <p:sldId id="275" r:id="rId7"/>
    <p:sldId id="265" r:id="rId8"/>
    <p:sldId id="258" r:id="rId9"/>
    <p:sldId id="279" r:id="rId10"/>
    <p:sldId id="276" r:id="rId11"/>
    <p:sldId id="292" r:id="rId12"/>
    <p:sldId id="281" r:id="rId13"/>
    <p:sldId id="266" r:id="rId14"/>
    <p:sldId id="283" r:id="rId15"/>
    <p:sldId id="284" r:id="rId16"/>
    <p:sldId id="282" r:id="rId17"/>
    <p:sldId id="260" r:id="rId18"/>
    <p:sldId id="285" r:id="rId19"/>
    <p:sldId id="268" r:id="rId20"/>
    <p:sldId id="287" r:id="rId21"/>
    <p:sldId id="288" r:id="rId22"/>
    <p:sldId id="291" r:id="rId23"/>
    <p:sldId id="289" r:id="rId24"/>
    <p:sldId id="270" r:id="rId25"/>
    <p:sldId id="267" r:id="rId26"/>
    <p:sldId id="294" r:id="rId27"/>
    <p:sldId id="271" r:id="rId28"/>
    <p:sldId id="259" r:id="rId29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93254" autoAdjust="0"/>
  </p:normalViewPr>
  <p:slideViewPr>
    <p:cSldViewPr snapToGrid="0" snapToObjects="1">
      <p:cViewPr varScale="1">
        <p:scale>
          <a:sx n="85" d="100"/>
          <a:sy n="85" d="100"/>
        </p:scale>
        <p:origin x="1219" y="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D7045-9255-E947-B6AE-7BFBA280817C}" type="datetimeFigureOut">
              <a:rPr lang="it-IT" smtClean="0"/>
              <a:t>05/12/2021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7D7B2-511C-5746-97D1-507EEDB388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2156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Add</a:t>
            </a:r>
            <a:r>
              <a:rPr lang="it-IT" dirty="0"/>
              <a:t> </a:t>
            </a:r>
            <a:r>
              <a:rPr lang="it-IT" dirty="0" err="1"/>
              <a:t>motivations</a:t>
            </a:r>
            <a:r>
              <a:rPr lang="it-IT" dirty="0"/>
              <a:t> of </a:t>
            </a:r>
            <a:r>
              <a:rPr lang="it-IT" dirty="0" err="1"/>
              <a:t>chooses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082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E7D7B2-511C-5746-97D1-507EEDB38854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561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05BBF5B6-31C4-4BDC-A474-09BF69D00B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1801" y="2330164"/>
            <a:ext cx="7886700" cy="795080"/>
          </a:xfrm>
          <a:prstGeom prst="rect">
            <a:avLst/>
          </a:prstGeom>
        </p:spPr>
        <p:txBody>
          <a:bodyPr/>
          <a:lstStyle>
            <a:lvl1pPr>
              <a:defRPr sz="5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Titolo_Arial</a:t>
            </a: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5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Bold</a:t>
            </a:r>
            <a:r>
              <a:rPr lang="it-IT" sz="5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50pt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475FD1B4-BD36-4041-A9C9-DAF49CEB83E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91801" y="3247578"/>
            <a:ext cx="7886700" cy="795079"/>
          </a:xfrm>
          <a:prstGeom prst="rect">
            <a:avLst/>
          </a:prstGeom>
        </p:spPr>
        <p:txBody>
          <a:bodyPr/>
          <a:lstStyle>
            <a:lvl1pPr>
              <a:buNone/>
              <a:defRPr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Sottotitolo_Arial</a:t>
            </a:r>
            <a:r>
              <a:rPr lang="it-IT" dirty="0"/>
              <a:t> 40pt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FDB9FF1D-DAE9-4957-B599-C6B8B209B8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92212" y="4433558"/>
            <a:ext cx="5246165" cy="376437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1BDCF4A3-46D7-4603-8D04-616F017FCB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92213" y="4749265"/>
            <a:ext cx="5471634" cy="304988"/>
          </a:xfrm>
          <a:prstGeom prst="rect">
            <a:avLst/>
          </a:prstGeom>
        </p:spPr>
        <p:txBody>
          <a:bodyPr/>
          <a:lstStyle>
            <a:lvl1pPr>
              <a:buNone/>
              <a:defRPr sz="15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corsivo 15pt</a:t>
            </a:r>
          </a:p>
        </p:txBody>
      </p:sp>
    </p:spTree>
    <p:extLst>
      <p:ext uri="{BB962C8B-B14F-4D97-AF65-F5344CB8AC3E}">
        <p14:creationId xmlns:p14="http://schemas.microsoft.com/office/powerpoint/2010/main" val="2883198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solo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80D3EDE0-84D3-4FA1-8768-7A7D34BD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78" y="1510661"/>
            <a:ext cx="7886700" cy="430888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44E0AE5-EDEF-46FF-879E-9278F8E8B0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973" y="2110222"/>
            <a:ext cx="7886841" cy="3996215"/>
          </a:xfrm>
          <a:prstGeom prst="rect">
            <a:avLst/>
          </a:prstGeom>
        </p:spPr>
        <p:txBody>
          <a:bodyPr/>
          <a:lstStyle>
            <a:lvl1pPr>
              <a:buFont typeface="Courier New" panose="02070309020205020404" pitchFamily="49" charset="0"/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Font typeface="Courier New" panose="02070309020205020404" pitchFamily="49" charset="0"/>
              <a:buChar char="o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Font typeface="Courier New" panose="02070309020205020404" pitchFamily="49" charset="0"/>
              <a:buChar char="o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Font typeface="Courier New" panose="02070309020205020404" pitchFamily="49" charset="0"/>
              <a:buChar char="o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Font typeface="Courier New" panose="02070309020205020404" pitchFamily="49" charset="0"/>
              <a:buChar char="o"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" name="Segnaposto testo 19">
            <a:extLst>
              <a:ext uri="{FF2B5EF4-FFF2-40B4-BE49-F238E27FC236}">
                <a16:creationId xmlns:a16="http://schemas.microsoft.com/office/drawing/2014/main" id="{37D8B424-C818-4FA2-9F43-383AC97AD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6580" y="6607575"/>
            <a:ext cx="7590251" cy="250425"/>
          </a:xfrm>
          <a:prstGeom prst="rect">
            <a:avLst/>
          </a:prstGeom>
        </p:spPr>
        <p:txBody>
          <a:bodyPr/>
          <a:lstStyle>
            <a:lvl1pPr>
              <a:buNone/>
              <a:defRPr sz="11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it-IT" dirty="0"/>
              <a:t>Titolo Sottotitolo (Arial 11pt) _ Relatore Carica relatore (Arial 9pt)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A9D60FB-E0F4-46D2-B15D-4CAD34B259A1}"/>
              </a:ext>
            </a:extLst>
          </p:cNvPr>
          <p:cNvSpPr txBox="1"/>
          <p:nvPr userDrawn="1"/>
        </p:nvSpPr>
        <p:spPr>
          <a:xfrm>
            <a:off x="7799253" y="6598097"/>
            <a:ext cx="10190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‹N›</a:t>
            </a:fld>
            <a:endParaRPr lang="it-IT" sz="1100" b="1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489965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na_immagine+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6">
            <a:extLst>
              <a:ext uri="{FF2B5EF4-FFF2-40B4-BE49-F238E27FC236}">
                <a16:creationId xmlns:a16="http://schemas.microsoft.com/office/drawing/2014/main" id="{AE71DFBC-4F9A-4B50-8FBD-C15FBA023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5" y="1183055"/>
            <a:ext cx="7886700" cy="348887"/>
          </a:xfrm>
          <a:prstGeom prst="rect">
            <a:avLst/>
          </a:prstGeom>
        </p:spPr>
        <p:txBody>
          <a:bodyPr/>
          <a:lstStyle>
            <a:lvl1pPr>
              <a:defRPr sz="2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51875AF1-D9A8-4ED0-AC76-D19C1BA87D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6580" y="1738106"/>
            <a:ext cx="5399999" cy="3645992"/>
          </a:xfrm>
          <a:prstGeom prst="rect">
            <a:avLst/>
          </a:prstGeom>
        </p:spPr>
        <p:txBody>
          <a:bodyPr/>
          <a:lstStyle>
            <a:lvl1pPr>
              <a:buNone/>
              <a:defRPr sz="1800"/>
            </a:lvl1pPr>
          </a:lstStyle>
          <a:p>
            <a:endParaRPr lang="it-IT" dirty="0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4D8622F-9F00-41E1-A968-CE27A3D0DF1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581" y="5406475"/>
            <a:ext cx="5399998" cy="268469"/>
          </a:xfrm>
          <a:prstGeom prst="rect">
            <a:avLst/>
          </a:prstGeom>
        </p:spPr>
        <p:txBody>
          <a:bodyPr/>
          <a:lstStyle>
            <a:lvl1pPr>
              <a:buNone/>
              <a:defRPr sz="11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Didascalia immagine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CED17BD7-2996-4E52-AB56-D1D4FE6F76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19" y="1672225"/>
            <a:ext cx="3117275" cy="3845490"/>
          </a:xfrm>
          <a:prstGeom prst="rect">
            <a:avLst/>
          </a:prstGeom>
          <a:noFill/>
        </p:spPr>
        <p:txBody>
          <a:bodyPr/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endParaRPr lang="it-IT" dirty="0"/>
          </a:p>
        </p:txBody>
      </p:sp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7829909F-CCCA-4D7E-B2AF-2AD172D4147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6580" y="6607575"/>
            <a:ext cx="7590251" cy="250425"/>
          </a:xfrm>
          <a:prstGeom prst="rect">
            <a:avLst/>
          </a:prstGeom>
        </p:spPr>
        <p:txBody>
          <a:bodyPr/>
          <a:lstStyle>
            <a:lvl1pPr>
              <a:buNone/>
              <a:defRPr sz="11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it-IT" dirty="0"/>
              <a:t>Titolo Sottotitolo (Arial 11pt) _ Relatore Carica relatore (Arial 9pt)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8BFC23B-6029-4CF6-BDFB-87CED34763FF}"/>
              </a:ext>
            </a:extLst>
          </p:cNvPr>
          <p:cNvSpPr txBox="1"/>
          <p:nvPr userDrawn="1"/>
        </p:nvSpPr>
        <p:spPr>
          <a:xfrm>
            <a:off x="7799253" y="6598097"/>
            <a:ext cx="101907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fld id="{5ED436A0-D5FC-479D-9D1C-A714A6CDB9F8}" type="slidenum">
              <a:rPr lang="it-IT" sz="11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‹N›</a:t>
            </a:fld>
            <a:endParaRPr lang="it-IT" sz="1100" b="1" dirty="0" err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509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ocopertin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91EA16DA-C051-4DE1-BC62-ACA5EEFA4E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8641" y="1995650"/>
            <a:ext cx="8166948" cy="764719"/>
          </a:xfrm>
          <a:prstGeom prst="rect">
            <a:avLst/>
          </a:prstGeom>
        </p:spPr>
        <p:txBody>
          <a:bodyPr/>
          <a:lstStyle>
            <a:lvl1pPr>
              <a:buNone/>
              <a:defRPr sz="45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Conclusione_Arial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45pt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C061A7DF-BBC8-4D30-A08B-77CC494834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8597" y="3256370"/>
            <a:ext cx="8261350" cy="477707"/>
          </a:xfrm>
          <a:prstGeom prst="rect">
            <a:avLst/>
          </a:prstGeom>
        </p:spPr>
        <p:txBody>
          <a:bodyPr/>
          <a:lstStyle>
            <a:lvl1pPr>
              <a:buNone/>
              <a:defRPr sz="3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Titolo_Arial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30pt</a:t>
            </a:r>
          </a:p>
        </p:txBody>
      </p:sp>
      <p:sp>
        <p:nvSpPr>
          <p:cNvPr id="19" name="Segnaposto testo 18">
            <a:extLst>
              <a:ext uri="{FF2B5EF4-FFF2-40B4-BE49-F238E27FC236}">
                <a16:creationId xmlns:a16="http://schemas.microsoft.com/office/drawing/2014/main" id="{4F0ABCB7-31A6-496B-AD17-F77B84CB9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8641" y="3734078"/>
            <a:ext cx="8261306" cy="486349"/>
          </a:xfrm>
          <a:prstGeom prst="rect">
            <a:avLst/>
          </a:prstGeom>
        </p:spPr>
        <p:txBody>
          <a:bodyPr/>
          <a:lstStyle>
            <a:lvl1pPr>
              <a:buNone/>
              <a:defRPr sz="25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Sottotitolo_Arial</a:t>
            </a:r>
            <a:r>
              <a:rPr lang="it-IT" dirty="0"/>
              <a:t> 25pt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044A7CD4-EF29-4642-ACF5-AC1EB317841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97" y="4624368"/>
            <a:ext cx="6249988" cy="318653"/>
          </a:xfrm>
          <a:prstGeom prst="rect">
            <a:avLst/>
          </a:prstGeom>
        </p:spPr>
        <p:txBody>
          <a:bodyPr/>
          <a:lstStyle>
            <a:lvl1pPr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Relatore_Arial</a:t>
            </a:r>
            <a:r>
              <a:rPr lang="it-IT" dirty="0"/>
              <a:t> 20pt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D07DE807-7EFE-48B4-81E7-589431F10E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641" y="4943021"/>
            <a:ext cx="6249988" cy="280089"/>
          </a:xfrm>
          <a:prstGeom prst="rect">
            <a:avLst/>
          </a:prstGeom>
        </p:spPr>
        <p:txBody>
          <a:bodyPr/>
          <a:lstStyle>
            <a:lvl1pPr>
              <a:buNone/>
              <a:defRPr sz="15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Ruolo </a:t>
            </a:r>
            <a:r>
              <a:rPr lang="it-IT" dirty="0" err="1"/>
              <a:t>relatore_Arial</a:t>
            </a:r>
            <a:r>
              <a:rPr lang="it-IT" dirty="0"/>
              <a:t> corsivo 15pt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9517D058-2E7E-44D5-A849-24ED5F4E9DF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641" y="5223111"/>
            <a:ext cx="6249988" cy="323164"/>
          </a:xfrm>
          <a:prstGeom prst="rect">
            <a:avLst/>
          </a:prstGeom>
        </p:spPr>
        <p:txBody>
          <a:bodyPr/>
          <a:lstStyle>
            <a:lvl1pPr>
              <a:buNone/>
              <a:defRPr sz="15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 err="1"/>
              <a:t>email_Arial</a:t>
            </a:r>
            <a:r>
              <a:rPr lang="it-IT" dirty="0"/>
              <a:t> corsivo 15pt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B65FE21C-997A-4B8A-9D0E-D086916D47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8400" y="6609227"/>
            <a:ext cx="7574104" cy="248773"/>
          </a:xfrm>
          <a:prstGeom prst="rect">
            <a:avLst/>
          </a:prstGeom>
        </p:spPr>
        <p:txBody>
          <a:bodyPr/>
          <a:lstStyle>
            <a:lvl1pPr>
              <a:buNone/>
              <a:defRPr sz="1100">
                <a:solidFill>
                  <a:srgbClr val="004C7E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it-IT" dirty="0"/>
              <a:t>Titolo Sottotitolo (Arial 11pt) _ Relatore | Carica relatore (Arial 9pt)</a:t>
            </a:r>
          </a:p>
        </p:txBody>
      </p:sp>
    </p:spTree>
    <p:extLst>
      <p:ext uri="{BB962C8B-B14F-4D97-AF65-F5344CB8AC3E}">
        <p14:creationId xmlns:p14="http://schemas.microsoft.com/office/powerpoint/2010/main" val="206048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02714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7" r:id="rId2"/>
    <p:sldLayoutId id="2147483668" r:id="rId3"/>
    <p:sldLayoutId id="2147483670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D1E8E-2409-4A8F-860F-692F96F7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Computer Graphics &amp; 3D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F762D-5867-4AEA-8ECE-8C2394DA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8807986-127D-43ED-A593-0348BBB6D54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191801" y="4164991"/>
            <a:ext cx="3380199" cy="376437"/>
          </a:xfrm>
        </p:spPr>
        <p:txBody>
          <a:bodyPr/>
          <a:lstStyle/>
          <a:p>
            <a:r>
              <a:rPr lang="it-IT" dirty="0"/>
              <a:t>by Dott. Marco Pagliocca</a:t>
            </a:r>
          </a:p>
        </p:txBody>
      </p:sp>
      <p:sp>
        <p:nvSpPr>
          <p:cNvPr id="6" name="Segnaposto testo 3">
            <a:extLst>
              <a:ext uri="{FF2B5EF4-FFF2-40B4-BE49-F238E27FC236}">
                <a16:creationId xmlns:a16="http://schemas.microsoft.com/office/drawing/2014/main" id="{E200CD4E-CF2B-4913-8B0C-A17C8E862067}"/>
              </a:ext>
            </a:extLst>
          </p:cNvPr>
          <p:cNvSpPr txBox="1">
            <a:spLocks/>
          </p:cNvSpPr>
          <p:nvPr/>
        </p:nvSpPr>
        <p:spPr>
          <a:xfrm>
            <a:off x="5698302" y="4713540"/>
            <a:ext cx="3380200" cy="3764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i="1" dirty="0"/>
              <a:t>Prof. Stefano Berretti</a:t>
            </a:r>
          </a:p>
        </p:txBody>
      </p:sp>
    </p:spTree>
    <p:extLst>
      <p:ext uri="{BB962C8B-B14F-4D97-AF65-F5344CB8AC3E}">
        <p14:creationId xmlns:p14="http://schemas.microsoft.com/office/powerpoint/2010/main" val="955282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D01D55-8965-4712-AE77-6F33282E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85" y="1212378"/>
            <a:ext cx="7886700" cy="430888"/>
          </a:xfrm>
        </p:spPr>
        <p:txBody>
          <a:bodyPr/>
          <a:lstStyle/>
          <a:p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Limitations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5DEA87B-01A8-4DC1-8346-7B0B5DCE1E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0" y="1811940"/>
            <a:ext cx="7886841" cy="1369600"/>
          </a:xfrm>
        </p:spPr>
        <p:txBody>
          <a:bodyPr/>
          <a:lstStyle/>
          <a:p>
            <a:pPr marL="0" indent="0"/>
            <a:r>
              <a:rPr lang="it-IT" dirty="0"/>
              <a:t>Technology </a:t>
            </a:r>
            <a:r>
              <a:rPr lang="it-IT" dirty="0" err="1"/>
              <a:t>limitations</a:t>
            </a:r>
            <a:r>
              <a:rPr lang="it-IT" dirty="0"/>
              <a:t> </a:t>
            </a:r>
            <a:r>
              <a:rPr lang="it-IT" dirty="0" err="1"/>
              <a:t>caused</a:t>
            </a:r>
            <a:r>
              <a:rPr lang="it-IT" dirty="0"/>
              <a:t> by </a:t>
            </a:r>
            <a:r>
              <a:rPr lang="it-IT" dirty="0" err="1"/>
              <a:t>using</a:t>
            </a:r>
            <a:r>
              <a:rPr lang="it-IT" dirty="0"/>
              <a:t>  </a:t>
            </a:r>
            <a:r>
              <a:rPr lang="it-IT" dirty="0" err="1"/>
              <a:t>integrating</a:t>
            </a:r>
            <a:r>
              <a:rPr lang="it-IT" dirty="0"/>
              <a:t> </a:t>
            </a:r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cameras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Influence</a:t>
            </a:r>
            <a:r>
              <a:rPr lang="it-IT" dirty="0"/>
              <a:t> of </a:t>
            </a:r>
            <a:r>
              <a:rPr lang="it-IT" dirty="0" err="1"/>
              <a:t>radiations</a:t>
            </a:r>
            <a:endParaRPr lang="it-IT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sz="1700" dirty="0">
                <a:effectLst/>
                <a:latin typeface="+mn-lt"/>
                <a:ea typeface="Calibri" panose="020F0502020204030204" pitchFamily="34" charset="0"/>
              </a:rPr>
              <a:t>Background light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 </a:t>
            </a:r>
            <a:r>
              <a:rPr lang="en-US" sz="1700" dirty="0">
                <a:latin typeface="+mn-lt"/>
              </a:rPr>
              <a:t>T</a:t>
            </a:r>
            <a:r>
              <a:rPr lang="en-US" sz="1700" dirty="0">
                <a:effectLst/>
                <a:latin typeface="+mn-lt"/>
                <a:ea typeface="Calibri" panose="020F0502020204030204" pitchFamily="34" charset="0"/>
              </a:rPr>
              <a:t>emperature of the device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90C07B2-95D3-4B73-A474-614C289DB8F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9A7C4D7A-40BB-43B6-B771-BD00EBE26DD5}"/>
              </a:ext>
            </a:extLst>
          </p:cNvPr>
          <p:cNvSpPr txBox="1">
            <a:spLocks/>
          </p:cNvSpPr>
          <p:nvPr/>
        </p:nvSpPr>
        <p:spPr>
          <a:xfrm>
            <a:off x="246576" y="3469847"/>
            <a:ext cx="7886841" cy="109993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</a:rPr>
              <a:t>Influence of object color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en-US" sz="1700" dirty="0">
                <a:latin typeface="+mn-lt"/>
                <a:ea typeface="Calibri" panose="020F0502020204030204" pitchFamily="34" charset="0"/>
              </a:rPr>
              <a:t>Use only colors with similar reflectivity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C22583C8-E8DA-46A8-8105-F9BEB58F7EC0}"/>
              </a:ext>
            </a:extLst>
          </p:cNvPr>
          <p:cNvSpPr txBox="1">
            <a:spLocks/>
          </p:cNvSpPr>
          <p:nvPr/>
        </p:nvSpPr>
        <p:spPr>
          <a:xfrm>
            <a:off x="246577" y="4569781"/>
            <a:ext cx="7886841" cy="10027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</a:rPr>
              <a:t>Influence of camera distance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ea typeface="Calibri" panose="020F0502020204030204" pitchFamily="34" charset="0"/>
              </a:rPr>
              <a:t> </a:t>
            </a:r>
            <a:r>
              <a:rPr lang="en-US" sz="1700" dirty="0">
                <a:latin typeface="+mn-lt"/>
                <a:ea typeface="Calibri" panose="020F0502020204030204" pitchFamily="34" charset="0"/>
              </a:rPr>
              <a:t>Accuracy is constant, precision decreases moving away the center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700" dirty="0">
                <a:latin typeface="+mn-lt"/>
              </a:rPr>
              <a:t> Per-pixel </a:t>
            </a:r>
            <a:r>
              <a:rPr lang="en-US" sz="1700" dirty="0">
                <a:latin typeface="+mn-lt"/>
                <a:ea typeface="Calibri" panose="020F0502020204030204" pitchFamily="34" charset="0"/>
              </a:rPr>
              <a:t>noise behavior</a:t>
            </a:r>
          </a:p>
        </p:txBody>
      </p:sp>
      <p:sp>
        <p:nvSpPr>
          <p:cNvPr id="10" name="Segnaposto testo 11">
            <a:extLst>
              <a:ext uri="{FF2B5EF4-FFF2-40B4-BE49-F238E27FC236}">
                <a16:creationId xmlns:a16="http://schemas.microsoft.com/office/drawing/2014/main" id="{A28EE158-F757-412F-9862-C92A70110AC1}"/>
              </a:ext>
            </a:extLst>
          </p:cNvPr>
          <p:cNvSpPr txBox="1">
            <a:spLocks/>
          </p:cNvSpPr>
          <p:nvPr/>
        </p:nvSpPr>
        <p:spPr>
          <a:xfrm>
            <a:off x="102094" y="6050799"/>
            <a:ext cx="8939812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Oliver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Wasenm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̈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uller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and Didier Stricker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Comparison of Kinect v1 and v2 Depth Images in Terms of Accuracy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207102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D22DA9-DB84-403B-8FD1-90EEA0B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Using KinectSDK2 API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215D3-94FF-4A29-BB24-3728B3734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82" y="5457267"/>
            <a:ext cx="5399998" cy="268469"/>
          </a:xfrm>
        </p:spPr>
        <p:txBody>
          <a:bodyPr/>
          <a:lstStyle/>
          <a:p>
            <a:r>
              <a:rPr lang="it-IT" dirty="0"/>
              <a:t>Kinect </a:t>
            </a:r>
            <a:r>
              <a:rPr lang="it-IT" dirty="0" err="1"/>
              <a:t>initialization</a:t>
            </a:r>
            <a:r>
              <a:rPr lang="it-IT" dirty="0"/>
              <a:t> </a:t>
            </a:r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3F234-93E7-4506-B6F6-3DFB22C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0" y="6612383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7823D2C-D32A-46E0-9050-EA0384C110C2}"/>
              </a:ext>
            </a:extLst>
          </p:cNvPr>
          <p:cNvSpPr txBox="1">
            <a:spLocks/>
          </p:cNvSpPr>
          <p:nvPr/>
        </p:nvSpPr>
        <p:spPr>
          <a:xfrm>
            <a:off x="162337" y="1688552"/>
            <a:ext cx="4435916" cy="7364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Kinect functionalities are encapsulated into </a:t>
            </a:r>
            <a:r>
              <a:rPr lang="en-US" sz="18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KinectSensor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class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6CAC3CC1-AACE-414A-AD88-D6C32333BA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55" r="-63"/>
          <a:stretch/>
        </p:blipFill>
        <p:spPr>
          <a:xfrm>
            <a:off x="246582" y="3038997"/>
            <a:ext cx="6637262" cy="2333146"/>
          </a:xfr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8E8B172B-92BF-44C3-BD73-CF705E070087}"/>
              </a:ext>
            </a:extLst>
          </p:cNvPr>
          <p:cNvSpPr txBox="1">
            <a:spLocks/>
          </p:cNvSpPr>
          <p:nvPr/>
        </p:nvSpPr>
        <p:spPr>
          <a:xfrm>
            <a:off x="4572000" y="2427320"/>
            <a:ext cx="3906980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Kinect Class </a:t>
            </a:r>
            <a:r>
              <a:rPr lang="it-IT" dirty="0" err="1"/>
              <a:t>Diagram</a:t>
            </a:r>
            <a:endParaRPr lang="it-IT" dirty="0"/>
          </a:p>
        </p:txBody>
      </p:sp>
      <p:pic>
        <p:nvPicPr>
          <p:cNvPr id="14" name="Segnaposto immagine 14">
            <a:extLst>
              <a:ext uri="{FF2B5EF4-FFF2-40B4-BE49-F238E27FC236}">
                <a16:creationId xmlns:a16="http://schemas.microsoft.com/office/drawing/2014/main" id="{CED13113-CB9F-4063-A51A-C5728750CF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4" r="537"/>
          <a:stretch/>
        </p:blipFill>
        <p:spPr>
          <a:xfrm>
            <a:off x="4572000" y="1262987"/>
            <a:ext cx="4000212" cy="1162050"/>
          </a:xfrm>
          <a:prstGeom prst="rect">
            <a:avLst/>
          </a:prstGeom>
        </p:spPr>
      </p:pic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06B66833-36AB-4691-800A-FDFA3E255D87}"/>
              </a:ext>
            </a:extLst>
          </p:cNvPr>
          <p:cNvSpPr txBox="1">
            <a:spLocks/>
          </p:cNvSpPr>
          <p:nvPr/>
        </p:nvSpPr>
        <p:spPr>
          <a:xfrm>
            <a:off x="6339520" y="2839933"/>
            <a:ext cx="2804480" cy="28350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Object instantiation: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Find Kinect sensor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Initialize the sensor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a typeface="Calibri" panose="020F0502020204030204" pitchFamily="34" charset="0"/>
              </a:rPr>
              <a:t>Request the </a:t>
            </a:r>
            <a:r>
              <a:rPr lang="en-US" sz="1800" dirty="0" err="1">
                <a:ea typeface="Calibri" panose="020F0502020204030204" pitchFamily="34" charset="0"/>
              </a:rPr>
              <a:t>framesource</a:t>
            </a:r>
            <a:r>
              <a:rPr lang="en-US" sz="1800" dirty="0">
                <a:ea typeface="Calibri" panose="020F0502020204030204" pitchFamily="34" charset="0"/>
              </a:rPr>
              <a:t> from sensor interface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800" dirty="0">
                <a:ea typeface="Calibri" panose="020F0502020204030204" pitchFamily="34" charset="0"/>
              </a:rPr>
              <a:t>Open the reader from </a:t>
            </a:r>
            <a:r>
              <a:rPr lang="en-US" sz="1800" dirty="0" err="1">
                <a:ea typeface="Calibri" panose="020F0502020204030204" pitchFamily="34" charset="0"/>
              </a:rPr>
              <a:t>framesource</a:t>
            </a:r>
            <a:r>
              <a:rPr lang="en-US" sz="1800" dirty="0">
                <a:ea typeface="Calibri" panose="020F0502020204030204" pitchFamily="34" charset="0"/>
              </a:rPr>
              <a:t> 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47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D22DA9-DB84-403B-8FD1-90EEA0B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Body Data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3F234-93E7-4506-B6F6-3DFB22C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0" y="6607575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12" name="Segnaposto testo 11">
            <a:extLst>
              <a:ext uri="{FF2B5EF4-FFF2-40B4-BE49-F238E27FC236}">
                <a16:creationId xmlns:a16="http://schemas.microsoft.com/office/drawing/2014/main" id="{D8E1F862-283F-4AEE-8F0A-61120A2275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094" y="5306366"/>
            <a:ext cx="8939812" cy="268469"/>
          </a:xfrm>
        </p:spPr>
        <p:txBody>
          <a:bodyPr/>
          <a:lstStyle/>
          <a:p>
            <a:pPr algn="r"/>
            <a:r>
              <a:rPr lang="it-IT" dirty="0" err="1"/>
              <a:t>KinectSensor’s</a:t>
            </a:r>
            <a:r>
              <a:rPr lang="it-IT" dirty="0"/>
              <a:t> </a:t>
            </a:r>
            <a:r>
              <a:rPr lang="it-IT" dirty="0" err="1"/>
              <a:t>getBodyData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en-US" dirty="0"/>
          </a:p>
        </p:txBody>
      </p:sp>
      <p:pic>
        <p:nvPicPr>
          <p:cNvPr id="7" name="Segnaposto 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4DA216CF-7493-4F9F-9755-C4D6AEB2E0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9" r="65"/>
          <a:stretch/>
        </p:blipFill>
        <p:spPr>
          <a:xfrm>
            <a:off x="102094" y="1606004"/>
            <a:ext cx="8939812" cy="3645992"/>
          </a:xfrm>
        </p:spPr>
      </p:pic>
      <p:sp>
        <p:nvSpPr>
          <p:cNvPr id="13" name="Segnaposto testo 4">
            <a:extLst>
              <a:ext uri="{FF2B5EF4-FFF2-40B4-BE49-F238E27FC236}">
                <a16:creationId xmlns:a16="http://schemas.microsoft.com/office/drawing/2014/main" id="{444F637D-E46E-473D-B110-9725B3D9FD8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2094" y="5574835"/>
            <a:ext cx="8939812" cy="900430"/>
          </a:xfrm>
        </p:spPr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  <a:ea typeface="Calibri" panose="020F0502020204030204" pitchFamily="34" charset="0"/>
              </a:rPr>
              <a:t>Kinect v2 can track up to 6 (BODY_COUNT) people simultaneously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ffectLst/>
                <a:ea typeface="Calibri" panose="020F0502020204030204" pitchFamily="34" charset="0"/>
              </a:rPr>
              <a:t>Kinect v2 can track 25 (</a:t>
            </a:r>
            <a:r>
              <a:rPr lang="en-US" dirty="0" err="1">
                <a:effectLst/>
                <a:ea typeface="Calibri" panose="020F0502020204030204" pitchFamily="34" charset="0"/>
              </a:rPr>
              <a:t>JointType_Count</a:t>
            </a:r>
            <a:r>
              <a:rPr lang="en-US" dirty="0">
                <a:effectLst/>
                <a:ea typeface="Calibri" panose="020F0502020204030204" pitchFamily="34" charset="0"/>
              </a:rPr>
              <a:t>) joints</a:t>
            </a:r>
          </a:p>
        </p:txBody>
      </p:sp>
    </p:spTree>
    <p:extLst>
      <p:ext uri="{BB962C8B-B14F-4D97-AF65-F5344CB8AC3E}">
        <p14:creationId xmlns:p14="http://schemas.microsoft.com/office/powerpoint/2010/main" val="334391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D1E8E-2409-4A8F-860F-692F96F7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F762D-5867-4AEA-8ECE-8C2394DA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Avatar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15510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D22DA9-DB84-403B-8FD1-90EEA0B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OpenGL Environment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E071FE1-513C-4E23-A848-F857A20882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425" r="337"/>
          <a:stretch/>
        </p:blipFill>
        <p:spPr>
          <a:xfrm>
            <a:off x="3287797" y="2507519"/>
            <a:ext cx="5607371" cy="3167426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215D3-94FF-4A29-BB24-3728B3734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95170" y="5674945"/>
            <a:ext cx="5399998" cy="268469"/>
          </a:xfrm>
        </p:spPr>
        <p:txBody>
          <a:bodyPr/>
          <a:lstStyle/>
          <a:p>
            <a:r>
              <a:rPr lang="it-IT" dirty="0" err="1"/>
              <a:t>Sequence</a:t>
            </a:r>
            <a:r>
              <a:rPr lang="it-IT" dirty="0"/>
              <a:t> </a:t>
            </a:r>
            <a:r>
              <a:rPr lang="it-IT" dirty="0" err="1"/>
              <a:t>Diagram</a:t>
            </a:r>
            <a:r>
              <a:rPr lang="it-IT" dirty="0"/>
              <a:t> for GLUT and GLEW </a:t>
            </a:r>
            <a:r>
              <a:rPr lang="it-IT" dirty="0" err="1"/>
              <a:t>initialization</a:t>
            </a:r>
            <a:endParaRPr lang="it-IT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3F234-93E7-4506-B6F6-3DFB22C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2" y="6604763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7823D2C-D32A-46E0-9050-EA0384C110C2}"/>
              </a:ext>
            </a:extLst>
          </p:cNvPr>
          <p:cNvSpPr txBox="1">
            <a:spLocks/>
          </p:cNvSpPr>
          <p:nvPr/>
        </p:nvSpPr>
        <p:spPr>
          <a:xfrm>
            <a:off x="234055" y="1688553"/>
            <a:ext cx="8661113" cy="14490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OpenGL is a programming API for 3D computer graphic.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OpenGL Shading Language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Vertex shader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  <a:cs typeface="Arial" panose="020B0604020202020204" pitchFamily="34" charset="0"/>
              </a:rPr>
              <a:t>Fragment shader</a:t>
            </a:r>
          </a:p>
          <a:p>
            <a:pPr marL="0" indent="0"/>
            <a:endParaRPr lang="en-US" sz="1800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sz="3200" dirty="0"/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07EC71CB-16B2-4692-9F84-638EB7E273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4055" y="3137647"/>
            <a:ext cx="3117275" cy="66134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Extension Mechanism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700" dirty="0">
                <a:latin typeface="+mn-lt"/>
              </a:rPr>
              <a:t> GLEW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22F34194-FF99-4765-8974-A20C6B18222A}"/>
              </a:ext>
            </a:extLst>
          </p:cNvPr>
          <p:cNvSpPr txBox="1">
            <a:spLocks/>
          </p:cNvSpPr>
          <p:nvPr/>
        </p:nvSpPr>
        <p:spPr>
          <a:xfrm>
            <a:off x="246582" y="3798996"/>
            <a:ext cx="3117275" cy="929818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Managing windows creation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1700" dirty="0" err="1">
                <a:latin typeface="+mn-lt"/>
              </a:rPr>
              <a:t>FreeGLUT</a:t>
            </a:r>
            <a:endParaRPr lang="en-US" sz="1700" dirty="0">
              <a:latin typeface="+mn-lt"/>
            </a:endParaRPr>
          </a:p>
        </p:txBody>
      </p:sp>
      <p:sp>
        <p:nvSpPr>
          <p:cNvPr id="12" name="Segnaposto testo 4">
            <a:extLst>
              <a:ext uri="{FF2B5EF4-FFF2-40B4-BE49-F238E27FC236}">
                <a16:creationId xmlns:a16="http://schemas.microsoft.com/office/drawing/2014/main" id="{35F3F122-6DA1-4C8D-9131-9292A5972D45}"/>
              </a:ext>
            </a:extLst>
          </p:cNvPr>
          <p:cNvSpPr txBox="1">
            <a:spLocks/>
          </p:cNvSpPr>
          <p:nvPr/>
        </p:nvSpPr>
        <p:spPr>
          <a:xfrm>
            <a:off x="246582" y="4728814"/>
            <a:ext cx="3117275" cy="1226736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Managing matrices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sz="1700" dirty="0">
                <a:latin typeface="+mn-lt"/>
              </a:rPr>
              <a:t>GLM</a:t>
            </a:r>
          </a:p>
        </p:txBody>
      </p:sp>
    </p:spTree>
    <p:extLst>
      <p:ext uri="{BB962C8B-B14F-4D97-AF65-F5344CB8AC3E}">
        <p14:creationId xmlns:p14="http://schemas.microsoft.com/office/powerpoint/2010/main" val="234443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0" grpId="0" build="p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D22DA9-DB84-403B-8FD1-90EEA0B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Humanoid</a:t>
            </a:r>
            <a:r>
              <a:rPr lang="it-IT" dirty="0"/>
              <a:t> Avatar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3F234-93E7-4506-B6F6-3DFB22C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2" y="6604763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7823D2C-D32A-46E0-9050-EA0384C110C2}"/>
              </a:ext>
            </a:extLst>
          </p:cNvPr>
          <p:cNvSpPr txBox="1">
            <a:spLocks/>
          </p:cNvSpPr>
          <p:nvPr/>
        </p:nvSpPr>
        <p:spPr>
          <a:xfrm>
            <a:off x="234055" y="1607821"/>
            <a:ext cx="4878966" cy="6129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The avatar could be every class derived from </a:t>
            </a:r>
            <a:r>
              <a:rPr lang="en-US" sz="1800" dirty="0">
                <a:solidFill>
                  <a:schemeClr val="tx1"/>
                </a:solidFill>
                <a:latin typeface="Consolas" panose="020B0609020204030204" pitchFamily="49" charset="0"/>
              </a:rPr>
              <a:t>Avatar</a:t>
            </a:r>
            <a:r>
              <a:rPr lang="en-US" sz="1800" dirty="0">
                <a:solidFill>
                  <a:schemeClr val="tx1"/>
                </a:solidFill>
              </a:rPr>
              <a:t>.</a:t>
            </a:r>
            <a:endParaRPr lang="en-US" sz="1700" dirty="0">
              <a:solidFill>
                <a:schemeClr val="tx1"/>
              </a:solidFill>
            </a:endParaRPr>
          </a:p>
        </p:txBody>
      </p:sp>
      <p:pic>
        <p:nvPicPr>
          <p:cNvPr id="11" name="Segnaposto immagine 7">
            <a:extLst>
              <a:ext uri="{FF2B5EF4-FFF2-40B4-BE49-F238E27FC236}">
                <a16:creationId xmlns:a16="http://schemas.microsoft.com/office/drawing/2014/main" id="{5A92BCCD-CDB7-4B36-B83C-63B6CD60A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" b="56486"/>
          <a:stretch/>
        </p:blipFill>
        <p:spPr>
          <a:xfrm>
            <a:off x="5113021" y="942042"/>
            <a:ext cx="3802552" cy="2166919"/>
          </a:xfrm>
          <a:prstGeom prst="rect">
            <a:avLst/>
          </a:prstGeom>
        </p:spPr>
      </p:pic>
      <p:sp>
        <p:nvSpPr>
          <p:cNvPr id="12" name="Segnaposto testo 3">
            <a:extLst>
              <a:ext uri="{FF2B5EF4-FFF2-40B4-BE49-F238E27FC236}">
                <a16:creationId xmlns:a16="http://schemas.microsoft.com/office/drawing/2014/main" id="{0768B3C4-10BC-4A98-BC96-D07E256931CA}"/>
              </a:ext>
            </a:extLst>
          </p:cNvPr>
          <p:cNvSpPr txBox="1">
            <a:spLocks/>
          </p:cNvSpPr>
          <p:nvPr/>
        </p:nvSpPr>
        <p:spPr>
          <a:xfrm>
            <a:off x="5113021" y="5996008"/>
            <a:ext cx="3802552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Class </a:t>
            </a:r>
            <a:r>
              <a:rPr lang="it-IT" dirty="0" err="1"/>
              <a:t>Diagram</a:t>
            </a:r>
            <a:r>
              <a:rPr lang="it-IT" dirty="0"/>
              <a:t> for Avatar and Robot</a:t>
            </a:r>
          </a:p>
        </p:txBody>
      </p:sp>
      <p:pic>
        <p:nvPicPr>
          <p:cNvPr id="15" name="Segnaposto immagine 7">
            <a:extLst>
              <a:ext uri="{FF2B5EF4-FFF2-40B4-BE49-F238E27FC236}">
                <a16:creationId xmlns:a16="http://schemas.microsoft.com/office/drawing/2014/main" id="{84643480-3F05-4C3C-B4BE-8AF539E529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6" t="9985" r="4793" b="9985"/>
          <a:stretch/>
        </p:blipFill>
        <p:spPr>
          <a:xfrm>
            <a:off x="724421" y="3142335"/>
            <a:ext cx="3720952" cy="2781858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7F159B8E-FA35-4F8F-986C-B41345A5872F}"/>
              </a:ext>
            </a:extLst>
          </p:cNvPr>
          <p:cNvSpPr txBox="1">
            <a:spLocks/>
          </p:cNvSpPr>
          <p:nvPr/>
        </p:nvSpPr>
        <p:spPr>
          <a:xfrm>
            <a:off x="724421" y="5996008"/>
            <a:ext cx="4056460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OpenGL Avatar </a:t>
            </a:r>
            <a:r>
              <a:rPr lang="it-IT" dirty="0" err="1"/>
              <a:t>created</a:t>
            </a:r>
            <a:r>
              <a:rPr lang="it-IT" dirty="0"/>
              <a:t> for the project</a:t>
            </a:r>
          </a:p>
        </p:txBody>
      </p:sp>
      <p:pic>
        <p:nvPicPr>
          <p:cNvPr id="10" name="Segnaposto immagine 7">
            <a:extLst>
              <a:ext uri="{FF2B5EF4-FFF2-40B4-BE49-F238E27FC236}">
                <a16:creationId xmlns:a16="http://schemas.microsoft.com/office/drawing/2014/main" id="{A596B011-F0D5-4275-AF7D-853D27BD9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679" b="34"/>
          <a:stretch/>
        </p:blipFill>
        <p:spPr>
          <a:xfrm>
            <a:off x="5113021" y="3108961"/>
            <a:ext cx="3802552" cy="2806997"/>
          </a:xfrm>
          <a:prstGeom prst="rect">
            <a:avLst/>
          </a:prstGeom>
        </p:spPr>
      </p:pic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5BFD6188-1993-470B-BE16-AB5FAFD16932}"/>
              </a:ext>
            </a:extLst>
          </p:cNvPr>
          <p:cNvSpPr txBox="1">
            <a:spLocks/>
          </p:cNvSpPr>
          <p:nvPr/>
        </p:nvSpPr>
        <p:spPr>
          <a:xfrm>
            <a:off x="228427" y="2220747"/>
            <a:ext cx="4878966" cy="888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</a:rPr>
              <a:t>In this project a humanoid robot is chosen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sz="1700" dirty="0">
                <a:solidFill>
                  <a:schemeClr val="tx1"/>
                </a:solidFill>
              </a:rPr>
              <a:t> contains the main parts of human body (head, arms, forearms, thighs and legs)</a:t>
            </a:r>
          </a:p>
        </p:txBody>
      </p:sp>
    </p:spTree>
    <p:extLst>
      <p:ext uri="{BB962C8B-B14F-4D97-AF65-F5344CB8AC3E}">
        <p14:creationId xmlns:p14="http://schemas.microsoft.com/office/powerpoint/2010/main" val="330531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15FB44-E953-48C0-9D17-54D5D64D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Joints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5E73C1-8E77-4A3C-ADEA-D7972559B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973" y="2004119"/>
            <a:ext cx="3760520" cy="1043882"/>
          </a:xfrm>
        </p:spPr>
        <p:txBody>
          <a:bodyPr/>
          <a:lstStyle/>
          <a:p>
            <a:pPr marL="0" indent="0">
              <a:lnSpc>
                <a:spcPct val="107000"/>
              </a:lnSpc>
              <a:spcAft>
                <a:spcPts val="800"/>
              </a:spcAft>
            </a:pPr>
            <a:r>
              <a:rPr lang="en-US" dirty="0"/>
              <a:t>Every joint: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is a cube scaled and translated</a:t>
            </a:r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12346F1-E876-4700-8E48-32E263F15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pic>
        <p:nvPicPr>
          <p:cNvPr id="7" name="Segnaposto immagine 11">
            <a:extLst>
              <a:ext uri="{FF2B5EF4-FFF2-40B4-BE49-F238E27FC236}">
                <a16:creationId xmlns:a16="http://schemas.microsoft.com/office/drawing/2014/main" id="{6882DBA0-5545-4327-827B-117F5208477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" r="418"/>
          <a:stretch/>
        </p:blipFill>
        <p:spPr>
          <a:xfrm>
            <a:off x="4406153" y="293094"/>
            <a:ext cx="4504859" cy="5519249"/>
          </a:xfrm>
          <a:prstGeom prst="rect">
            <a:avLst/>
          </a:prstGeom>
        </p:spPr>
      </p:pic>
      <p:sp>
        <p:nvSpPr>
          <p:cNvPr id="8" name="Segnaposto testo 3">
            <a:extLst>
              <a:ext uri="{FF2B5EF4-FFF2-40B4-BE49-F238E27FC236}">
                <a16:creationId xmlns:a16="http://schemas.microsoft.com/office/drawing/2014/main" id="{3D6B27F6-A0B0-4085-8198-7FDDC9D30AA5}"/>
              </a:ext>
            </a:extLst>
          </p:cNvPr>
          <p:cNvSpPr txBox="1">
            <a:spLocks/>
          </p:cNvSpPr>
          <p:nvPr/>
        </p:nvSpPr>
        <p:spPr>
          <a:xfrm>
            <a:off x="4446493" y="5837968"/>
            <a:ext cx="4504859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Class Diagram for Component and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ComponentKinect</a:t>
            </a:r>
            <a:endParaRPr lang="en-US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it-IT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CA84D2C5-8118-4267-8FBF-82D4D8C1F663}"/>
              </a:ext>
            </a:extLst>
          </p:cNvPr>
          <p:cNvSpPr txBox="1">
            <a:spLocks/>
          </p:cNvSpPr>
          <p:nvPr/>
        </p:nvSpPr>
        <p:spPr>
          <a:xfrm>
            <a:off x="692378" y="3048000"/>
            <a:ext cx="3760520" cy="845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has a parent joint, from which it depends on (except for body)</a:t>
            </a:r>
          </a:p>
          <a:p>
            <a:endParaRPr lang="en-US" dirty="0"/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BDE573C1-3318-48D8-9980-8F4A4F36E11F}"/>
              </a:ext>
            </a:extLst>
          </p:cNvPr>
          <p:cNvSpPr txBox="1">
            <a:spLocks/>
          </p:cNvSpPr>
          <p:nvPr/>
        </p:nvSpPr>
        <p:spPr>
          <a:xfrm>
            <a:off x="698783" y="3886200"/>
            <a:ext cx="3760520" cy="13820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has a color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memorizes its angles and point of rotation</a:t>
            </a:r>
          </a:p>
          <a:p>
            <a:endParaRPr lang="en-US" dirty="0"/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E26C696A-5DA7-4B3D-B4D7-314EAFFF2DBB}"/>
              </a:ext>
            </a:extLst>
          </p:cNvPr>
          <p:cNvSpPr txBox="1">
            <a:spLocks/>
          </p:cNvSpPr>
          <p:nvPr/>
        </p:nvSpPr>
        <p:spPr>
          <a:xfrm>
            <a:off x="705188" y="5268237"/>
            <a:ext cx="3760520" cy="958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contains attributes and override methods for managing rotations with Kinect data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03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82EBA3-FD52-4090-903D-3D7750F4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Camera &amp; </a:t>
            </a:r>
            <a:r>
              <a:rPr lang="it-IT" dirty="0" err="1"/>
              <a:t>Lights</a:t>
            </a:r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66DD49C9-6739-4E31-8819-00FABF6C61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976" b="11976"/>
          <a:stretch/>
        </p:blipFill>
        <p:spPr>
          <a:xfrm>
            <a:off x="234055" y="2276223"/>
            <a:ext cx="5399998" cy="364599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EBCC0E-F46C-4910-A8A0-61BB38A596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4055" y="5944592"/>
            <a:ext cx="5399998" cy="268469"/>
          </a:xfrm>
        </p:spPr>
        <p:txBody>
          <a:bodyPr/>
          <a:lstStyle/>
          <a:p>
            <a:r>
              <a:rPr lang="it-IT" dirty="0"/>
              <a:t>OpenGL avatar with light sources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BD8080-081F-4CA1-8CA4-273FBC1FFE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2944" y="4822901"/>
            <a:ext cx="3117275" cy="121574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4 different light sources: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2 diffuse lights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it-IT" dirty="0">
                <a:latin typeface="+mn-lt"/>
              </a:rPr>
              <a:t>1 </a:t>
            </a:r>
            <a:r>
              <a:rPr lang="it-IT" dirty="0" err="1">
                <a:latin typeface="+mn-lt"/>
              </a:rPr>
              <a:t>directional</a:t>
            </a:r>
            <a:r>
              <a:rPr lang="it-IT" dirty="0">
                <a:latin typeface="+mn-lt"/>
              </a:rPr>
              <a:t> light 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it-IT" dirty="0">
                <a:latin typeface="+mn-lt"/>
              </a:rPr>
              <a:t>1 ambient light 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625950E6-F334-4B86-9699-BE4FE71333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pic>
        <p:nvPicPr>
          <p:cNvPr id="9" name="Segnaposto immagine 7">
            <a:extLst>
              <a:ext uri="{FF2B5EF4-FFF2-40B4-BE49-F238E27FC236}">
                <a16:creationId xmlns:a16="http://schemas.microsoft.com/office/drawing/2014/main" id="{88DFDC72-A73E-4289-A528-CD4E64E884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15" b="2541"/>
          <a:stretch/>
        </p:blipFill>
        <p:spPr>
          <a:xfrm>
            <a:off x="5903081" y="39543"/>
            <a:ext cx="2891949" cy="2635910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E3C16ACB-489A-4421-BCF2-5994D6AF6EAA}"/>
              </a:ext>
            </a:extLst>
          </p:cNvPr>
          <p:cNvSpPr txBox="1">
            <a:spLocks/>
          </p:cNvSpPr>
          <p:nvPr/>
        </p:nvSpPr>
        <p:spPr>
          <a:xfrm>
            <a:off x="5903081" y="2675453"/>
            <a:ext cx="2891949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Class </a:t>
            </a:r>
            <a:r>
              <a:rPr lang="it-IT" dirty="0" err="1"/>
              <a:t>Diagram</a:t>
            </a:r>
            <a:r>
              <a:rPr lang="it-IT" dirty="0"/>
              <a:t> for Camera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6CE848E4-4875-4413-B7C8-46C38E486EE2}"/>
              </a:ext>
            </a:extLst>
          </p:cNvPr>
          <p:cNvSpPr txBox="1">
            <a:spLocks/>
          </p:cNvSpPr>
          <p:nvPr/>
        </p:nvSpPr>
        <p:spPr>
          <a:xfrm>
            <a:off x="246580" y="1577978"/>
            <a:ext cx="5556364" cy="698245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>
                <a:latin typeface="Consolas" panose="020B0609020204030204" pitchFamily="49" charset="0"/>
              </a:rPr>
              <a:t>Camera</a:t>
            </a:r>
            <a:r>
              <a:rPr lang="en-US" dirty="0"/>
              <a:t> class instantiation sets	the projection and the initial view matrices.</a:t>
            </a:r>
            <a:endParaRPr lang="it-IT" dirty="0"/>
          </a:p>
        </p:txBody>
      </p:sp>
      <p:sp>
        <p:nvSpPr>
          <p:cNvPr id="14" name="Segnaposto testo 4">
            <a:extLst>
              <a:ext uri="{FF2B5EF4-FFF2-40B4-BE49-F238E27FC236}">
                <a16:creationId xmlns:a16="http://schemas.microsoft.com/office/drawing/2014/main" id="{E8A7940C-D6E2-471E-9F46-50B44065F262}"/>
              </a:ext>
            </a:extLst>
          </p:cNvPr>
          <p:cNvSpPr txBox="1">
            <a:spLocks/>
          </p:cNvSpPr>
          <p:nvPr/>
        </p:nvSpPr>
        <p:spPr>
          <a:xfrm>
            <a:off x="5790417" y="2980289"/>
            <a:ext cx="3117275" cy="1842611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FoV</a:t>
            </a:r>
            <a:r>
              <a:rPr lang="it-IT" dirty="0"/>
              <a:t>		45°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Near</a:t>
            </a:r>
            <a:r>
              <a:rPr lang="it-IT" dirty="0"/>
              <a:t> </a:t>
            </a:r>
            <a:r>
              <a:rPr lang="it-IT" dirty="0" err="1"/>
              <a:t>plane</a:t>
            </a:r>
            <a:r>
              <a:rPr lang="it-IT" dirty="0"/>
              <a:t>	0.4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Far </a:t>
            </a:r>
            <a:r>
              <a:rPr lang="it-IT" dirty="0" err="1"/>
              <a:t>plane</a:t>
            </a:r>
            <a:r>
              <a:rPr lang="it-IT" dirty="0"/>
              <a:t>	8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Width		512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Height	424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1262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121AC9-11A4-4576-9452-8BF08374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5" y="1183055"/>
            <a:ext cx="2991498" cy="348887"/>
          </a:xfrm>
        </p:spPr>
        <p:txBody>
          <a:bodyPr/>
          <a:lstStyle/>
          <a:p>
            <a:r>
              <a:rPr lang="it-IT" dirty="0"/>
              <a:t>Shaders</a:t>
            </a:r>
            <a:endParaRPr lang="en-US" dirty="0"/>
          </a:p>
        </p:txBody>
      </p:sp>
      <p:pic>
        <p:nvPicPr>
          <p:cNvPr id="8" name="Segnaposto 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34CC56F4-76F4-4999-A124-F4D3B269178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27" r="1327"/>
          <a:stretch>
            <a:fillRect/>
          </a:stretch>
        </p:blipFill>
        <p:spPr>
          <a:xfrm>
            <a:off x="246580" y="1822789"/>
            <a:ext cx="5812553" cy="392454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31CD64-D211-4B62-84E6-5E08BD3FF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81" y="5769708"/>
            <a:ext cx="5399998" cy="268469"/>
          </a:xfrm>
        </p:spPr>
        <p:txBody>
          <a:bodyPr/>
          <a:lstStyle/>
          <a:p>
            <a:r>
              <a:rPr lang="it-IT" dirty="0" err="1"/>
              <a:t>Fragment</a:t>
            </a:r>
            <a:r>
              <a:rPr lang="it-IT" dirty="0"/>
              <a:t> shader</a:t>
            </a: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8976A0EC-97F6-4652-83C4-E3651D3979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3479EA95-7188-4BE2-9D74-903E4D19F31E}"/>
              </a:ext>
            </a:extLst>
          </p:cNvPr>
          <p:cNvSpPr txBox="1">
            <a:spLocks/>
          </p:cNvSpPr>
          <p:nvPr/>
        </p:nvSpPr>
        <p:spPr>
          <a:xfrm>
            <a:off x="3225554" y="1543130"/>
            <a:ext cx="5682139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Vertex shader</a:t>
            </a:r>
            <a:endParaRPr lang="en-US" dirty="0"/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25ECB7F4-07E9-42BD-B509-AA7C314BF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59133" y="1822788"/>
            <a:ext cx="2848561" cy="1736235"/>
          </a:xfrm>
        </p:spPr>
        <p:txBody>
          <a:bodyPr/>
          <a:lstStyle/>
          <a:p>
            <a:r>
              <a:rPr lang="en-US" dirty="0"/>
              <a:t>Other shader details: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Fragment: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diffuse factor 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light color </a:t>
            </a:r>
          </a:p>
        </p:txBody>
      </p:sp>
      <p:pic>
        <p:nvPicPr>
          <p:cNvPr id="12" name="Segnaposto immagine 7">
            <a:extLst>
              <a:ext uri="{FF2B5EF4-FFF2-40B4-BE49-F238E27FC236}">
                <a16:creationId xmlns:a16="http://schemas.microsoft.com/office/drawing/2014/main" id="{8753EFD5-1ACF-45D7-B46B-56B56FB13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1" r="428"/>
          <a:stretch/>
        </p:blipFill>
        <p:spPr>
          <a:xfrm>
            <a:off x="3467475" y="198882"/>
            <a:ext cx="5440218" cy="1333060"/>
          </a:xfrm>
          <a:prstGeom prst="rect">
            <a:avLst/>
          </a:prstGeom>
        </p:spPr>
      </p:pic>
      <p:sp>
        <p:nvSpPr>
          <p:cNvPr id="9" name="Segnaposto testo 4">
            <a:extLst>
              <a:ext uri="{FF2B5EF4-FFF2-40B4-BE49-F238E27FC236}">
                <a16:creationId xmlns:a16="http://schemas.microsoft.com/office/drawing/2014/main" id="{C24AECAD-AB6C-4EBB-87EB-54F6AE9B9514}"/>
              </a:ext>
            </a:extLst>
          </p:cNvPr>
          <p:cNvSpPr txBox="1">
            <a:spLocks/>
          </p:cNvSpPr>
          <p:nvPr/>
        </p:nvSpPr>
        <p:spPr>
          <a:xfrm>
            <a:off x="6066623" y="3581400"/>
            <a:ext cx="2848561" cy="2188308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Vertex: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different position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model matrix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 err="1">
                <a:latin typeface="Calibri" panose="020F0502020204030204" pitchFamily="34" charset="0"/>
                <a:ea typeface="Calibri" panose="020F0502020204030204" pitchFamily="34" charset="0"/>
              </a:rPr>
              <a:t>proj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-view matrix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</a:rPr>
              <a:t>normal matrix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343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D1E8E-2409-4A8F-860F-692F96F7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F762D-5867-4AEA-8ECE-8C2394DA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Animation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063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4E7D80-99A1-452B-B323-23B0878A4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3" y="1079773"/>
            <a:ext cx="7886700" cy="430888"/>
          </a:xfrm>
        </p:spPr>
        <p:txBody>
          <a:bodyPr/>
          <a:lstStyle/>
          <a:p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31CDAB-063F-482F-A48A-D9ABED4B6A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378" y="1679334"/>
            <a:ext cx="3949685" cy="4414403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Introduction</a:t>
            </a:r>
            <a:endParaRPr lang="it-IT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Project goal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Solution idea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Environment </a:t>
            </a:r>
            <a:r>
              <a:rPr lang="it-IT" sz="1700" dirty="0" err="1">
                <a:latin typeface="+mn-lt"/>
              </a:rPr>
              <a:t>details</a:t>
            </a:r>
            <a:endParaRPr lang="it-IT" sz="1700" dirty="0">
              <a:latin typeface="+mn-lt"/>
            </a:endParaRPr>
          </a:p>
          <a:p>
            <a:pPr marL="0" indent="0"/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Kinect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Kinect hardware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 err="1">
                <a:latin typeface="+mn-lt"/>
              </a:rPr>
              <a:t>ToF</a:t>
            </a:r>
            <a:r>
              <a:rPr lang="it-IT" sz="1700" dirty="0">
                <a:latin typeface="+mn-lt"/>
              </a:rPr>
              <a:t> </a:t>
            </a:r>
            <a:r>
              <a:rPr lang="it-IT" sz="1700" dirty="0" err="1">
                <a:latin typeface="+mn-lt"/>
              </a:rPr>
              <a:t>advantages</a:t>
            </a:r>
            <a:endParaRPr lang="it-IT" sz="17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 err="1">
                <a:latin typeface="+mn-lt"/>
              </a:rPr>
              <a:t>ToF</a:t>
            </a:r>
            <a:r>
              <a:rPr lang="it-IT" sz="1700" dirty="0">
                <a:latin typeface="+mn-lt"/>
              </a:rPr>
              <a:t> </a:t>
            </a:r>
            <a:r>
              <a:rPr lang="it-IT" sz="1700" dirty="0" err="1">
                <a:latin typeface="+mn-lt"/>
              </a:rPr>
              <a:t>limitations</a:t>
            </a:r>
            <a:endParaRPr lang="it-IT" sz="17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Using KinectSDK2 API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How to </a:t>
            </a:r>
            <a:r>
              <a:rPr lang="it-IT" sz="1700" dirty="0" err="1">
                <a:latin typeface="+mn-lt"/>
              </a:rPr>
              <a:t>get</a:t>
            </a:r>
            <a:r>
              <a:rPr lang="it-IT" sz="1700" dirty="0">
                <a:latin typeface="+mn-lt"/>
              </a:rPr>
              <a:t> body data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it-IT" sz="17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Avatar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OpenGL </a:t>
            </a:r>
            <a:r>
              <a:rPr lang="it-IT" sz="1700" dirty="0" err="1">
                <a:latin typeface="+mn-lt"/>
              </a:rPr>
              <a:t>environment</a:t>
            </a:r>
            <a:endParaRPr lang="it-IT" sz="1700" dirty="0">
              <a:latin typeface="+mn-lt"/>
            </a:endParaRP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94CD85-D774-4AB9-89B9-8FA1AE06D27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6580" y="6634208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  <a:p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8F6687C5-D01F-4E7F-9337-F06374D96B19}"/>
              </a:ext>
            </a:extLst>
          </p:cNvPr>
          <p:cNvSpPr txBox="1">
            <a:spLocks/>
          </p:cNvSpPr>
          <p:nvPr/>
        </p:nvSpPr>
        <p:spPr>
          <a:xfrm>
            <a:off x="4642063" y="1679333"/>
            <a:ext cx="3937156" cy="44144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v"/>
            </a:pPr>
            <a:r>
              <a:rPr lang="it-IT" sz="1700" dirty="0" err="1">
                <a:latin typeface="+mn-lt"/>
              </a:rPr>
              <a:t>Humanoid</a:t>
            </a:r>
            <a:r>
              <a:rPr lang="it-IT" sz="1700" dirty="0">
                <a:latin typeface="+mn-lt"/>
              </a:rPr>
              <a:t> avatar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Joints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Camera &amp; </a:t>
            </a:r>
            <a:r>
              <a:rPr lang="it-IT" sz="1700" dirty="0" err="1">
                <a:latin typeface="+mn-lt"/>
              </a:rPr>
              <a:t>lights</a:t>
            </a:r>
            <a:endParaRPr lang="it-IT" sz="17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Shaders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Animation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Routine </a:t>
            </a:r>
            <a:r>
              <a:rPr lang="it-IT" sz="1700" dirty="0" err="1">
                <a:latin typeface="+mn-lt"/>
              </a:rPr>
              <a:t>functions</a:t>
            </a:r>
            <a:endParaRPr lang="it-IT" sz="17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Animation idea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Filtering data </a:t>
            </a:r>
            <a:r>
              <a:rPr lang="it-IT" sz="1700" dirty="0" err="1">
                <a:latin typeface="+mn-lt"/>
              </a:rPr>
              <a:t>errors</a:t>
            </a:r>
            <a:endParaRPr lang="it-IT" sz="17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 err="1"/>
              <a:t>Outcomes</a:t>
            </a:r>
            <a:endParaRPr lang="it-IT" dirty="0"/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Test </a:t>
            </a:r>
            <a:r>
              <a:rPr lang="it-IT" sz="1700" dirty="0" err="1">
                <a:latin typeface="+mn-lt"/>
              </a:rPr>
              <a:t>details</a:t>
            </a:r>
            <a:endParaRPr lang="it-IT" sz="17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>
                <a:latin typeface="+mn-lt"/>
              </a:rPr>
              <a:t>Video </a:t>
            </a:r>
            <a:r>
              <a:rPr lang="it-IT" sz="1700" dirty="0" err="1">
                <a:latin typeface="+mn-lt"/>
              </a:rPr>
              <a:t>evidence</a:t>
            </a:r>
            <a:endParaRPr lang="it-IT" sz="1700" dirty="0">
              <a:latin typeface="+mn-lt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it-IT" sz="1700" dirty="0" err="1">
                <a:latin typeface="+mn-lt"/>
              </a:rPr>
              <a:t>Comments</a:t>
            </a:r>
            <a:endParaRPr lang="it-IT" sz="17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9033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15FB44-E953-48C0-9D17-54D5D64D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4" y="1079773"/>
            <a:ext cx="7886700" cy="430888"/>
          </a:xfrm>
        </p:spPr>
        <p:txBody>
          <a:bodyPr/>
          <a:lstStyle/>
          <a:p>
            <a:r>
              <a:rPr lang="it-IT" dirty="0"/>
              <a:t>Routine </a:t>
            </a:r>
            <a:r>
              <a:rPr lang="it-IT" dirty="0" err="1"/>
              <a:t>Functions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A5E73C1-8E77-4A3C-ADEA-D7972559BF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378" y="1573230"/>
            <a:ext cx="5908447" cy="1289713"/>
          </a:xfrm>
        </p:spPr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 err="1">
                <a:effectLst/>
                <a:latin typeface="Consolas" panose="020B0609020204030204" pitchFamily="49" charset="0"/>
                <a:ea typeface="Calibri" panose="020F0502020204030204" pitchFamily="34" charset="0"/>
              </a:rPr>
              <a:t>glutDisplayFunc</a:t>
            </a:r>
            <a:r>
              <a:rPr lang="en-US" sz="1800" dirty="0">
                <a:effectLst/>
                <a:ea typeface="Calibri" panose="020F0502020204030204" pitchFamily="34" charset="0"/>
              </a:rPr>
              <a:t> sets the display callback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</a:rPr>
              <a:t>draw</a:t>
            </a:r>
            <a:r>
              <a:rPr lang="en-US" dirty="0">
                <a:latin typeface="+mn-lt"/>
                <a:ea typeface="Calibri" panose="020F0502020204030204" pitchFamily="34" charset="0"/>
              </a:rPr>
              <a:t> function </a:t>
            </a:r>
            <a:r>
              <a:rPr lang="en-US" sz="1800" dirty="0">
                <a:effectLst/>
                <a:latin typeface="+mn-lt"/>
                <a:ea typeface="Calibri" panose="020F0502020204030204" pitchFamily="34" charset="0"/>
              </a:rPr>
              <a:t>calls routines for refreshing and drawing 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12346F1-E876-4700-8E48-32E263F153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pic>
        <p:nvPicPr>
          <p:cNvPr id="9" name="Segnaposto immagine 7">
            <a:extLst>
              <a:ext uri="{FF2B5EF4-FFF2-40B4-BE49-F238E27FC236}">
                <a16:creationId xmlns:a16="http://schemas.microsoft.com/office/drawing/2014/main" id="{F7B1EFFA-F109-40A2-A413-62BD2CDC2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3" b="4113"/>
          <a:stretch/>
        </p:blipFill>
        <p:spPr>
          <a:xfrm>
            <a:off x="5954752" y="1079773"/>
            <a:ext cx="2738453" cy="2169459"/>
          </a:xfrm>
          <a:prstGeom prst="rect">
            <a:avLst/>
          </a:prstGeom>
        </p:spPr>
      </p:pic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AF2E56D3-6F19-43E5-8A7E-1C101C2B14F2}"/>
              </a:ext>
            </a:extLst>
          </p:cNvPr>
          <p:cNvSpPr txBox="1">
            <a:spLocks/>
          </p:cNvSpPr>
          <p:nvPr/>
        </p:nvSpPr>
        <p:spPr>
          <a:xfrm>
            <a:off x="5697110" y="3321326"/>
            <a:ext cx="3253739" cy="3777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diagram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for event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handler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100" dirty="0" err="1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r>
              <a:rPr lang="it-IT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732D5344-3B70-4007-B803-5696FEE195D2}"/>
              </a:ext>
            </a:extLst>
          </p:cNvPr>
          <p:cNvSpPr txBox="1">
            <a:spLocks/>
          </p:cNvSpPr>
          <p:nvPr/>
        </p:nvSpPr>
        <p:spPr>
          <a:xfrm>
            <a:off x="692378" y="2862943"/>
            <a:ext cx="5908447" cy="4583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</a:rPr>
              <a:t>glutIdleFunc</a:t>
            </a:r>
            <a:r>
              <a:rPr lang="en-US" dirty="0"/>
              <a:t> for continuous animation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ED914C07-364B-4ED8-9A84-6336679A1511}"/>
              </a:ext>
            </a:extLst>
          </p:cNvPr>
          <p:cNvSpPr txBox="1">
            <a:spLocks/>
          </p:cNvSpPr>
          <p:nvPr/>
        </p:nvSpPr>
        <p:spPr>
          <a:xfrm>
            <a:off x="692377" y="3373582"/>
            <a:ext cx="5908447" cy="96981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</a:rPr>
              <a:t>glutMouseFunc</a:t>
            </a: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</a:rPr>
              <a:t> </a:t>
            </a:r>
            <a:r>
              <a:rPr lang="en-US" dirty="0">
                <a:ea typeface="Calibri" panose="020F0502020204030204" pitchFamily="34" charset="0"/>
              </a:rPr>
              <a:t>sets the mouse callback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>
                <a:latin typeface="Consolas" panose="020B0609020204030204" pitchFamily="49" charset="0"/>
                <a:ea typeface="Calibri" panose="020F0502020204030204" pitchFamily="34" charset="0"/>
              </a:rPr>
              <a:t>mouse</a:t>
            </a:r>
            <a:r>
              <a:rPr lang="en-US" dirty="0">
                <a:latin typeface="+mn-lt"/>
                <a:ea typeface="Calibri" panose="020F0502020204030204" pitchFamily="34" charset="0"/>
              </a:rPr>
              <a:t> function memorizes mouse position if clicked</a:t>
            </a:r>
            <a:endParaRPr lang="en-US" dirty="0"/>
          </a:p>
        </p:txBody>
      </p:sp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DF05338F-A82C-493F-BC4A-65F39732B119}"/>
              </a:ext>
            </a:extLst>
          </p:cNvPr>
          <p:cNvSpPr txBox="1">
            <a:spLocks/>
          </p:cNvSpPr>
          <p:nvPr/>
        </p:nvSpPr>
        <p:spPr>
          <a:xfrm>
            <a:off x="692376" y="4343400"/>
            <a:ext cx="5908447" cy="12897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</a:rPr>
              <a:t>glutMotionFunc</a:t>
            </a:r>
            <a:r>
              <a:rPr lang="en-US" dirty="0">
                <a:ea typeface="Calibri" panose="020F0502020204030204" pitchFamily="34" charset="0"/>
              </a:rPr>
              <a:t> sets the motion callback </a:t>
            </a:r>
          </a:p>
          <a:p>
            <a:pPr lvl="1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</a:rPr>
              <a:t>movingMouse</a:t>
            </a:r>
            <a:r>
              <a:rPr lang="en-US" dirty="0">
                <a:latin typeface="+mn-lt"/>
                <a:ea typeface="Calibri" panose="020F0502020204030204" pitchFamily="34" charset="0"/>
              </a:rPr>
              <a:t> function calculates rotation angles if mouse is clicked</a:t>
            </a:r>
            <a:endParaRPr lang="en-US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7C335EEC-CD4E-4B2D-B155-E2F234C411CB}"/>
              </a:ext>
            </a:extLst>
          </p:cNvPr>
          <p:cNvSpPr txBox="1">
            <a:spLocks/>
          </p:cNvSpPr>
          <p:nvPr/>
        </p:nvSpPr>
        <p:spPr>
          <a:xfrm>
            <a:off x="692376" y="5585501"/>
            <a:ext cx="5908447" cy="729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 err="1">
                <a:latin typeface="Consolas" panose="020B0609020204030204" pitchFamily="49" charset="0"/>
                <a:ea typeface="Calibri" panose="020F0502020204030204" pitchFamily="34" charset="0"/>
              </a:rPr>
              <a:t>glutMainLoop</a:t>
            </a:r>
            <a:r>
              <a:rPr lang="en-US" dirty="0">
                <a:ea typeface="Calibri" panose="020F0502020204030204" pitchFamily="34" charset="0"/>
              </a:rPr>
              <a:t> enters the GLUT event processing loop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0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3DDCF-3E0A-4FAE-9674-B9679CE8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00" y="1079773"/>
            <a:ext cx="7886700" cy="430888"/>
          </a:xfrm>
        </p:spPr>
        <p:txBody>
          <a:bodyPr/>
          <a:lstStyle/>
          <a:p>
            <a:r>
              <a:rPr lang="it-IT" dirty="0"/>
              <a:t>Animation Idea – </a:t>
            </a:r>
            <a:r>
              <a:rPr lang="it-IT" dirty="0" err="1"/>
              <a:t>Calculate</a:t>
            </a:r>
            <a:r>
              <a:rPr lang="it-IT" dirty="0"/>
              <a:t> Real World </a:t>
            </a:r>
            <a:r>
              <a:rPr lang="it-IT" dirty="0" err="1"/>
              <a:t>Angles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E1FE2E-23B9-4E6D-A6BD-EB32DCFE33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795" y="1679335"/>
            <a:ext cx="7886841" cy="1364762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2 Kinect sensor joint’s positions (arm, forearm, leg, thigh)</a:t>
            </a:r>
          </a:p>
          <a:p>
            <a:pPr algn="ctr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fulcrumPosition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[fulcrum].Position;</a:t>
            </a:r>
          </a:p>
          <a:p>
            <a:pPr algn="ctr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extremityPosition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[extremity].Position;</a:t>
            </a:r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B5A9E1-8F09-462E-BE3F-04BE3E474E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33859F-4A13-416F-99F6-1ECE435AB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733" y="3403769"/>
            <a:ext cx="2939111" cy="7529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AF12406A-0AD1-4F00-8ADD-0E97A5390ABA}"/>
              </a:ext>
            </a:extLst>
          </p:cNvPr>
          <p:cNvSpPr txBox="1">
            <a:spLocks/>
          </p:cNvSpPr>
          <p:nvPr/>
        </p:nvSpPr>
        <p:spPr>
          <a:xfrm>
            <a:off x="656795" y="4338839"/>
            <a:ext cx="7886841" cy="8329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Kinect sensor joint’s orientation (body, head)</a:t>
            </a:r>
          </a:p>
          <a:p>
            <a:pPr marL="0" indent="0" algn="ctr"/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orientation </a:t>
            </a:r>
            <a:r>
              <a:rPr lang="en-US" sz="1800" dirty="0">
                <a:solidFill>
                  <a:srgbClr val="0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jointOrientation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[extremity].Orientation;</a:t>
            </a:r>
            <a:endParaRPr lang="en-US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F2CF543-263A-49D3-8948-7593A1626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5" y="3226172"/>
            <a:ext cx="1842695" cy="1112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ABBB479-4C5C-48A8-854D-DE7896A09F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34" b="17489"/>
          <a:stretch/>
        </p:blipFill>
        <p:spPr>
          <a:xfrm>
            <a:off x="594100" y="5171820"/>
            <a:ext cx="8070585" cy="969608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9034524C-6626-47E8-9D81-7AC1D2CAE5A3}"/>
              </a:ext>
            </a:extLst>
          </p:cNvPr>
          <p:cNvSpPr txBox="1">
            <a:spLocks/>
          </p:cNvSpPr>
          <p:nvPr/>
        </p:nvSpPr>
        <p:spPr>
          <a:xfrm>
            <a:off x="594100" y="6141428"/>
            <a:ext cx="8070585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Using </a:t>
            </a:r>
            <a:r>
              <a:rPr lang="it-IT" dirty="0" err="1"/>
              <a:t>orientation</a:t>
            </a:r>
            <a:r>
              <a:rPr lang="it-IT" dirty="0"/>
              <a:t> for </a:t>
            </a:r>
            <a:r>
              <a:rPr lang="it-IT" dirty="0" err="1"/>
              <a:t>defining</a:t>
            </a:r>
            <a:r>
              <a:rPr lang="it-IT" dirty="0"/>
              <a:t> </a:t>
            </a:r>
            <a:r>
              <a:rPr lang="it-IT" dirty="0" err="1"/>
              <a:t>yaw</a:t>
            </a:r>
            <a:r>
              <a:rPr lang="it-IT" dirty="0"/>
              <a:t> angle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4199B69D-ED93-4C53-9A7E-77DCCC11BD01}"/>
              </a:ext>
            </a:extLst>
          </p:cNvPr>
          <p:cNvSpPr txBox="1">
            <a:spLocks/>
          </p:cNvSpPr>
          <p:nvPr/>
        </p:nvSpPr>
        <p:spPr>
          <a:xfrm>
            <a:off x="663200" y="3057498"/>
            <a:ext cx="7886841" cy="3553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inverse tangent function: atan2(opposite, adjacent)</a:t>
            </a:r>
          </a:p>
        </p:txBody>
      </p:sp>
    </p:spTree>
    <p:extLst>
      <p:ext uri="{BB962C8B-B14F-4D97-AF65-F5344CB8AC3E}">
        <p14:creationId xmlns:p14="http://schemas.microsoft.com/office/powerpoint/2010/main" val="303268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3DDCF-3E0A-4FAE-9674-B9679CE8D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00" y="1079773"/>
            <a:ext cx="7886700" cy="430888"/>
          </a:xfrm>
        </p:spPr>
        <p:txBody>
          <a:bodyPr/>
          <a:lstStyle/>
          <a:p>
            <a:r>
              <a:rPr lang="it-IT" dirty="0"/>
              <a:t>Animation Idea – </a:t>
            </a:r>
            <a:r>
              <a:rPr lang="it-IT" dirty="0" err="1"/>
              <a:t>Apply</a:t>
            </a:r>
            <a:r>
              <a:rPr lang="it-IT" dirty="0"/>
              <a:t> </a:t>
            </a:r>
            <a:r>
              <a:rPr lang="it-IT" dirty="0" err="1"/>
              <a:t>Rotations</a:t>
            </a:r>
            <a:r>
              <a:rPr lang="it-IT" dirty="0"/>
              <a:t> To The Avatar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0E1FE2E-23B9-4E6D-A6BD-EB32DCFE33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6795" y="1679335"/>
            <a:ext cx="7886841" cy="350269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Euler angles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AB5A9E1-8F09-462E-BE3F-04BE3E474E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10" name="Segnaposto testo 2">
            <a:extLst>
              <a:ext uri="{FF2B5EF4-FFF2-40B4-BE49-F238E27FC236}">
                <a16:creationId xmlns:a16="http://schemas.microsoft.com/office/drawing/2014/main" id="{DFDB6644-EC29-49E1-ABE7-3B41CDB96B99}"/>
              </a:ext>
            </a:extLst>
          </p:cNvPr>
          <p:cNvSpPr txBox="1">
            <a:spLocks/>
          </p:cNvSpPr>
          <p:nvPr/>
        </p:nvSpPr>
        <p:spPr>
          <a:xfrm>
            <a:off x="663200" y="4185759"/>
            <a:ext cx="7886841" cy="3203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Quaternions</a:t>
            </a:r>
          </a:p>
        </p:txBody>
      </p:sp>
      <p:pic>
        <p:nvPicPr>
          <p:cNvPr id="13" name="Segnaposto immagine 7">
            <a:extLst>
              <a:ext uri="{FF2B5EF4-FFF2-40B4-BE49-F238E27FC236}">
                <a16:creationId xmlns:a16="http://schemas.microsoft.com/office/drawing/2014/main" id="{AE4266D8-A6E7-495E-A6AE-1EE6E6099C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11" b="311"/>
          <a:stretch/>
        </p:blipFill>
        <p:spPr>
          <a:xfrm>
            <a:off x="593959" y="2029604"/>
            <a:ext cx="8070585" cy="1726672"/>
          </a:xfrm>
          <a:prstGeom prst="rect">
            <a:avLst/>
          </a:prstGeom>
        </p:spPr>
      </p:pic>
      <p:sp>
        <p:nvSpPr>
          <p:cNvPr id="14" name="Segnaposto testo 3">
            <a:extLst>
              <a:ext uri="{FF2B5EF4-FFF2-40B4-BE49-F238E27FC236}">
                <a16:creationId xmlns:a16="http://schemas.microsoft.com/office/drawing/2014/main" id="{1A8D3036-4967-4A1F-A37C-8EED40415AB6}"/>
              </a:ext>
            </a:extLst>
          </p:cNvPr>
          <p:cNvSpPr txBox="1">
            <a:spLocks/>
          </p:cNvSpPr>
          <p:nvPr/>
        </p:nvSpPr>
        <p:spPr>
          <a:xfrm>
            <a:off x="593960" y="3784763"/>
            <a:ext cx="8070585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 err="1"/>
              <a:t>Implementation</a:t>
            </a:r>
            <a:r>
              <a:rPr lang="it-IT" dirty="0"/>
              <a:t> of Euler </a:t>
            </a:r>
            <a:r>
              <a:rPr lang="it-IT" dirty="0" err="1"/>
              <a:t>rotation</a:t>
            </a:r>
            <a:endParaRPr lang="it-IT" dirty="0"/>
          </a:p>
        </p:txBody>
      </p:sp>
      <p:pic>
        <p:nvPicPr>
          <p:cNvPr id="15" name="Segnaposto immagine 7">
            <a:extLst>
              <a:ext uri="{FF2B5EF4-FFF2-40B4-BE49-F238E27FC236}">
                <a16:creationId xmlns:a16="http://schemas.microsoft.com/office/drawing/2014/main" id="{66C5F29B-7510-4430-ABEB-75DC31B4E3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16" r="-142"/>
          <a:stretch/>
        </p:blipFill>
        <p:spPr>
          <a:xfrm>
            <a:off x="181888" y="4576970"/>
            <a:ext cx="8780223" cy="1160949"/>
          </a:xfrm>
          <a:prstGeom prst="rect">
            <a:avLst/>
          </a:prstGeom>
        </p:spPr>
      </p:pic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543F7502-B717-4FCD-96CB-4959C0C9FA54}"/>
              </a:ext>
            </a:extLst>
          </p:cNvPr>
          <p:cNvSpPr txBox="1">
            <a:spLocks/>
          </p:cNvSpPr>
          <p:nvPr/>
        </p:nvSpPr>
        <p:spPr>
          <a:xfrm>
            <a:off x="593960" y="5737919"/>
            <a:ext cx="8070585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 err="1"/>
              <a:t>Implementation</a:t>
            </a:r>
            <a:r>
              <a:rPr lang="it-IT" dirty="0"/>
              <a:t> of </a:t>
            </a:r>
            <a:r>
              <a:rPr lang="it-IT" dirty="0" err="1"/>
              <a:t>Quaternion</a:t>
            </a:r>
            <a:r>
              <a:rPr lang="it-IT" dirty="0"/>
              <a:t> </a:t>
            </a:r>
            <a:r>
              <a:rPr lang="it-IT" dirty="0" err="1"/>
              <a:t>rotation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98190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1EF65B-978A-4016-979B-4EF9924BD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4" y="1079773"/>
            <a:ext cx="7886700" cy="430888"/>
          </a:xfrm>
        </p:spPr>
        <p:txBody>
          <a:bodyPr/>
          <a:lstStyle/>
          <a:p>
            <a:r>
              <a:rPr lang="it-IT" dirty="0"/>
              <a:t>Filtering Data </a:t>
            </a:r>
            <a:r>
              <a:rPr lang="it-IT" dirty="0" err="1"/>
              <a:t>Errors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852599-72C0-4805-8F8A-29BBCC73830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2379" y="1679335"/>
            <a:ext cx="7886841" cy="109017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dirty="0"/>
              <a:t>Using Kinect </a:t>
            </a:r>
            <a:r>
              <a:rPr lang="it-IT" dirty="0" err="1"/>
              <a:t>joint’s</a:t>
            </a:r>
            <a:r>
              <a:rPr lang="it-IT" dirty="0"/>
              <a:t> tracking </a:t>
            </a:r>
            <a:r>
              <a:rPr lang="it-IT" dirty="0" err="1"/>
              <a:t>states</a:t>
            </a:r>
            <a:endParaRPr lang="it-IT" dirty="0"/>
          </a:p>
          <a:p>
            <a:pPr algn="ctr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fulcrumState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[fulcrum].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TrackingState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ctr"/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extremityState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joints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[extremity].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TrackingState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78C1593-3F82-439E-A422-B41424C91D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2E826747-F42D-4F78-94DC-54C03839BE75}"/>
              </a:ext>
            </a:extLst>
          </p:cNvPr>
          <p:cNvSpPr txBox="1">
            <a:spLocks/>
          </p:cNvSpPr>
          <p:nvPr/>
        </p:nvSpPr>
        <p:spPr>
          <a:xfrm>
            <a:off x="692378" y="4093452"/>
            <a:ext cx="7886841" cy="9237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Limitations on two successive rotations: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>
                <a:latin typeface="+mn-lt"/>
              </a:rPr>
              <a:t>instant movements are unnatural and probably tracking errors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 too small movements are unnecessary and probably noise errors</a:t>
            </a:r>
          </a:p>
        </p:txBody>
      </p:sp>
      <p:pic>
        <p:nvPicPr>
          <p:cNvPr id="6" name="Segnaposto immagine 7">
            <a:extLst>
              <a:ext uri="{FF2B5EF4-FFF2-40B4-BE49-F238E27FC236}">
                <a16:creationId xmlns:a16="http://schemas.microsoft.com/office/drawing/2014/main" id="{DF8322F2-31E7-4E60-BBBC-AD222953C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87"/>
          <a:stretch/>
        </p:blipFill>
        <p:spPr>
          <a:xfrm>
            <a:off x="1832897" y="2790951"/>
            <a:ext cx="5491018" cy="959402"/>
          </a:xfrm>
          <a:prstGeom prst="rect">
            <a:avLst/>
          </a:prstGeom>
        </p:spPr>
      </p:pic>
      <p:sp>
        <p:nvSpPr>
          <p:cNvPr id="7" name="Segnaposto testo 3">
            <a:extLst>
              <a:ext uri="{FF2B5EF4-FFF2-40B4-BE49-F238E27FC236}">
                <a16:creationId xmlns:a16="http://schemas.microsoft.com/office/drawing/2014/main" id="{48BBAD0C-975F-4A5B-836F-0569B34406FA}"/>
              </a:ext>
            </a:extLst>
          </p:cNvPr>
          <p:cNvSpPr txBox="1">
            <a:spLocks/>
          </p:cNvSpPr>
          <p:nvPr/>
        </p:nvSpPr>
        <p:spPr>
          <a:xfrm>
            <a:off x="1832897" y="3787667"/>
            <a:ext cx="5491018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Filtering tracking </a:t>
            </a:r>
            <a:r>
              <a:rPr lang="it-IT" dirty="0" err="1"/>
              <a:t>errors</a:t>
            </a:r>
            <a:endParaRPr lang="it-IT" dirty="0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444C74D-CDF6-42F5-8665-A96F2A195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21" b="-1763"/>
          <a:stretch/>
        </p:blipFill>
        <p:spPr>
          <a:xfrm>
            <a:off x="1832897" y="5354405"/>
            <a:ext cx="5491018" cy="972685"/>
          </a:xfrm>
          <a:prstGeom prst="rect">
            <a:avLst/>
          </a:prstGeom>
        </p:spPr>
      </p:pic>
      <p:sp>
        <p:nvSpPr>
          <p:cNvPr id="9" name="Segnaposto testo 3">
            <a:extLst>
              <a:ext uri="{FF2B5EF4-FFF2-40B4-BE49-F238E27FC236}">
                <a16:creationId xmlns:a16="http://schemas.microsoft.com/office/drawing/2014/main" id="{F66ACEA7-0196-4F8C-98C8-C4E4FBAF4361}"/>
              </a:ext>
            </a:extLst>
          </p:cNvPr>
          <p:cNvSpPr txBox="1">
            <a:spLocks/>
          </p:cNvSpPr>
          <p:nvPr/>
        </p:nvSpPr>
        <p:spPr>
          <a:xfrm>
            <a:off x="1832897" y="6339106"/>
            <a:ext cx="5491018" cy="2684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dirty="0"/>
              <a:t>Filtering </a:t>
            </a:r>
            <a:r>
              <a:rPr lang="it-IT" dirty="0" err="1"/>
              <a:t>abnormal</a:t>
            </a:r>
            <a:r>
              <a:rPr lang="it-IT" dirty="0"/>
              <a:t> </a:t>
            </a:r>
            <a:r>
              <a:rPr lang="it-IT" dirty="0" err="1"/>
              <a:t>rotations</a:t>
            </a:r>
            <a:endParaRPr lang="it-IT" dirty="0"/>
          </a:p>
        </p:txBody>
      </p:sp>
      <p:sp>
        <p:nvSpPr>
          <p:cNvPr id="13" name="Segnaposto testo 2">
            <a:extLst>
              <a:ext uri="{FF2B5EF4-FFF2-40B4-BE49-F238E27FC236}">
                <a16:creationId xmlns:a16="http://schemas.microsoft.com/office/drawing/2014/main" id="{BD07C722-2B81-4A0B-94C8-DE5ABCCFDFAD}"/>
              </a:ext>
            </a:extLst>
          </p:cNvPr>
          <p:cNvSpPr txBox="1">
            <a:spLocks/>
          </p:cNvSpPr>
          <p:nvPr/>
        </p:nvSpPr>
        <p:spPr>
          <a:xfrm>
            <a:off x="692378" y="5029192"/>
            <a:ext cx="7886841" cy="35088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 user has to start in standing up and with open arms </a:t>
            </a:r>
          </a:p>
        </p:txBody>
      </p:sp>
    </p:spTree>
    <p:extLst>
      <p:ext uri="{BB962C8B-B14F-4D97-AF65-F5344CB8AC3E}">
        <p14:creationId xmlns:p14="http://schemas.microsoft.com/office/powerpoint/2010/main" val="406718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D1E8E-2409-4A8F-860F-692F96F7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F762D-5867-4AEA-8ECE-8C2394DA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Outcomes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4896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D1ADDF-CED0-4CFB-B074-73B5077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  <a:r>
              <a:rPr lang="it-IT" dirty="0" err="1"/>
              <a:t>Details</a:t>
            </a:r>
            <a:endParaRPr lang="en-US" dirty="0"/>
          </a:p>
        </p:txBody>
      </p:sp>
      <p:pic>
        <p:nvPicPr>
          <p:cNvPr id="12" name="Segnaposto immagine 11" descr="Immagine che contiene parete, persona, interni, uomo&#10;&#10;Descrizione generata automaticamente">
            <a:extLst>
              <a:ext uri="{FF2B5EF4-FFF2-40B4-BE49-F238E27FC236}">
                <a16:creationId xmlns:a16="http://schemas.microsoft.com/office/drawing/2014/main" id="{3FE559DE-808B-4C13-A13D-D3BDDBC320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919" t="3371" r="655" b="3126"/>
          <a:stretch/>
        </p:blipFill>
        <p:spPr>
          <a:xfrm>
            <a:off x="1944752" y="1672225"/>
            <a:ext cx="1847318" cy="3664109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497F072-00F2-4ED5-AEC3-6DB1315550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81" y="5406474"/>
            <a:ext cx="5413173" cy="542875"/>
          </a:xfrm>
        </p:spPr>
        <p:txBody>
          <a:bodyPr/>
          <a:lstStyle/>
          <a:p>
            <a:pPr algn="r"/>
            <a:r>
              <a:rPr lang="it-IT" dirty="0"/>
              <a:t>Kinect Avatar Animation test images. On the </a:t>
            </a:r>
            <a:r>
              <a:rPr lang="it-IT" dirty="0" err="1"/>
              <a:t>right</a:t>
            </a:r>
            <a:r>
              <a:rPr lang="it-IT" dirty="0"/>
              <a:t>, some position </a:t>
            </a:r>
            <a:r>
              <a:rPr lang="it-IT" dirty="0" err="1"/>
              <a:t>informations</a:t>
            </a:r>
            <a:r>
              <a:rPr lang="it-IT" dirty="0"/>
              <a:t>. In the middle, a user </a:t>
            </a:r>
            <a:r>
              <a:rPr lang="it-IT" dirty="0" err="1"/>
              <a:t>moving</a:t>
            </a:r>
            <a:r>
              <a:rPr lang="it-IT" dirty="0"/>
              <a:t> in front of the Kinect. On the </a:t>
            </a:r>
            <a:r>
              <a:rPr lang="it-IT" dirty="0" err="1"/>
              <a:t>left</a:t>
            </a:r>
            <a:r>
              <a:rPr lang="it-IT" dirty="0"/>
              <a:t>, the avatar </a:t>
            </a:r>
            <a:r>
              <a:rPr lang="it-IT" dirty="0" err="1"/>
              <a:t>animated</a:t>
            </a:r>
            <a:r>
              <a:rPr lang="it-IT" dirty="0"/>
              <a:t> by user </a:t>
            </a:r>
            <a:r>
              <a:rPr lang="it-IT" dirty="0" err="1"/>
              <a:t>movement</a:t>
            </a:r>
            <a:r>
              <a:rPr lang="it-IT" dirty="0"/>
              <a:t>.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4CAC6C-1329-4E1F-B587-3BCF042C4C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19" y="1672225"/>
            <a:ext cx="3117275" cy="3664110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Avoided external light’s sources in front of Kinect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Kinect </a:t>
            </a:r>
            <a:r>
              <a:rPr lang="en-US" dirty="0" err="1"/>
              <a:t>runned</a:t>
            </a:r>
            <a:r>
              <a:rPr lang="en-US" dirty="0"/>
              <a:t> 25 min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Kinect placed: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4 meters from user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at half-bust level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User 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positioned in front of Kinect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wearing similar colored clothes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CCFC19D8-C293-4290-9ECB-13B9A69D3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pic>
        <p:nvPicPr>
          <p:cNvPr id="13" name="Segnaposto immagine 11">
            <a:extLst>
              <a:ext uri="{FF2B5EF4-FFF2-40B4-BE49-F238E27FC236}">
                <a16:creationId xmlns:a16="http://schemas.microsoft.com/office/drawing/2014/main" id="{4E0B4991-1A1A-4016-8444-23990A1173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" t="10290" r="1242" b="10290"/>
          <a:stretch/>
        </p:blipFill>
        <p:spPr>
          <a:xfrm>
            <a:off x="234056" y="2144959"/>
            <a:ext cx="1710696" cy="2568081"/>
          </a:xfrm>
          <a:prstGeom prst="rect">
            <a:avLst/>
          </a:prstGeom>
        </p:spPr>
      </p:pic>
      <p:pic>
        <p:nvPicPr>
          <p:cNvPr id="15" name="Segnaposto immagine 11">
            <a:extLst>
              <a:ext uri="{FF2B5EF4-FFF2-40B4-BE49-F238E27FC236}">
                <a16:creationId xmlns:a16="http://schemas.microsoft.com/office/drawing/2014/main" id="{BB7876BB-7A92-4BBF-BC8C-5F53B952D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77" t="11602" r="6077" b="17739"/>
          <a:stretch/>
        </p:blipFill>
        <p:spPr>
          <a:xfrm>
            <a:off x="3792070" y="1672224"/>
            <a:ext cx="1867684" cy="366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894E1E-DFF5-4DCA-8006-10553426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 </a:t>
            </a:r>
            <a:r>
              <a:rPr lang="it-IT" dirty="0" err="1"/>
              <a:t>Evidence</a:t>
            </a: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53062CF2-D894-488C-BE67-00F0F7A46E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Marco Pagliocca - </a:t>
            </a:r>
            <a:r>
              <a:rPr lang="it-IT" i="1" dirty="0"/>
              <a:t>Prof. Stefano Berretti</a:t>
            </a:r>
          </a:p>
        </p:txBody>
      </p:sp>
      <p:pic>
        <p:nvPicPr>
          <p:cNvPr id="3" name="17-04-31[1]_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1888BAA6-0EEA-440B-9661-25F083238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Segnalibro 1" time="8517.6991"/>
                    <p14:bmk name="Segnalibro 2" time="49092.9203"/>
                    <p14:bmk name="Segnalibro 3" time="80221.2389"/>
                    <p14:bmk name="Segnalibro 4" time="91002.2123"/>
                  </p14:bmkLst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6580" y="1642664"/>
            <a:ext cx="8582071" cy="418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21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F56F3F-C29B-420B-A77B-D9CA75C0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Comments</a:t>
            </a:r>
            <a:endParaRPr lang="en-US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4875CD-D71D-41C5-8CB8-EC5C7C8DF88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34056" y="1766538"/>
            <a:ext cx="7886700" cy="4203956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User has to start in standing up and with open arms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Simple joints movements are captured and animated correctly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Natural movements are animated correctly most of the time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or the avatar returns in the right position as soon as possible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endParaRPr lang="en-US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Elasticity tests show that angle calculations are consistent with real movements even if occlusion problems occurred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When animation is corrupted, user can come out from the Kinect area</a:t>
            </a:r>
          </a:p>
          <a:p>
            <a:pPr marL="971550" lvl="1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n-lt"/>
              </a:rPr>
              <a:t>the robot backs to starting position when nobody is tracked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E46E0763-CE7B-419D-B9AF-4977B74AA4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</p:spTree>
    <p:extLst>
      <p:ext uri="{BB962C8B-B14F-4D97-AF65-F5344CB8AC3E}">
        <p14:creationId xmlns:p14="http://schemas.microsoft.com/office/powerpoint/2010/main" val="358900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A2A4F9F7-26D0-422D-BD22-2FC649FE53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Thanks for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attention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463AA4C-259C-4BB4-9EAD-86AD3EFC43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Computer Graphics &amp; 3D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766B278-B433-409B-8C4E-FAA7C8EB0E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44E33E0-79FE-4821-BE9A-02D72198CF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Dott. Marco Pagliocca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21B688-71D6-463E-8508-94857CE0E4D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B63E1797-54F1-47AA-82B4-39B36161F37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marco.pagliocca@stud.unifi.it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193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D1E8E-2409-4A8F-860F-692F96F7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F762D-5867-4AEA-8ECE-8C2394DA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1425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A2EEA3B-07F5-452E-9C81-62E7C1325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Project Goal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4E1796-5563-468E-A4C1-8AE775ED7F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973" y="2110221"/>
            <a:ext cx="7886841" cy="1866975"/>
          </a:xfrm>
        </p:spPr>
        <p:txBody>
          <a:bodyPr/>
          <a:lstStyle/>
          <a:p>
            <a:r>
              <a:rPr lang="en-US" dirty="0"/>
              <a:t>This project aims to use data from Kinect in order to animate a computer graphic avatar:</a:t>
            </a:r>
          </a:p>
          <a:p>
            <a:r>
              <a:rPr lang="en-US" b="1" dirty="0"/>
              <a:t>Step 1</a:t>
            </a:r>
            <a:r>
              <a:rPr lang="en-US" dirty="0"/>
              <a:t>: acquire depth sequences with a Kinect camera and use the skeleton joints to animate a 3D avatar.</a:t>
            </a:r>
          </a:p>
          <a:p>
            <a:r>
              <a:rPr lang="en-US" b="1" dirty="0"/>
              <a:t>Step 2</a:t>
            </a:r>
            <a:r>
              <a:rPr lang="en-US" dirty="0"/>
              <a:t>: use together 3D acquisition, skeleton, and computer graphics for visualization and rendering. </a:t>
            </a:r>
          </a:p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99A456B-F8D1-4BF0-9B11-FA3005E6378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11" name="Segnaposto testo 2">
            <a:extLst>
              <a:ext uri="{FF2B5EF4-FFF2-40B4-BE49-F238E27FC236}">
                <a16:creationId xmlns:a16="http://schemas.microsoft.com/office/drawing/2014/main" id="{1D4137EE-281F-4985-BDBE-4FD606B3015A}"/>
              </a:ext>
            </a:extLst>
          </p:cNvPr>
          <p:cNvSpPr txBox="1">
            <a:spLocks/>
          </p:cNvSpPr>
          <p:nvPr/>
        </p:nvSpPr>
        <p:spPr>
          <a:xfrm>
            <a:off x="685973" y="4406360"/>
            <a:ext cx="7886841" cy="13586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Avatars can be animated in a virtual OpenGL world by using Kinect camera capturing as input. </a:t>
            </a:r>
          </a:p>
          <a:p>
            <a:r>
              <a:rPr lang="en-US" dirty="0"/>
              <a:t>Moving in front of a Kinect depth sensors, it detects a body skeleton, which is then used to animate the avatar. </a:t>
            </a:r>
          </a:p>
        </p:txBody>
      </p:sp>
    </p:spTree>
    <p:extLst>
      <p:ext uri="{BB962C8B-B14F-4D97-AF65-F5344CB8AC3E}">
        <p14:creationId xmlns:p14="http://schemas.microsoft.com/office/powerpoint/2010/main" val="2904352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C94B158-AA98-4B68-BCD3-CA5F4DC80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Solution Idea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F8362A5-FC69-45B2-AED8-F30E700DAE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973" y="2110222"/>
            <a:ext cx="7886841" cy="1118753"/>
          </a:xfrm>
        </p:spPr>
        <p:txBody>
          <a:bodyPr/>
          <a:lstStyle/>
          <a:p>
            <a:r>
              <a:rPr lang="en-US" dirty="0"/>
              <a:t>The solution requires: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choosing the programming language and Kinect framework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A2A9C6-11B2-41F6-92B0-D9B12E0CB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3707C139-CA1F-48E7-9E39-BAB7C7BFB7B0}"/>
              </a:ext>
            </a:extLst>
          </p:cNvPr>
          <p:cNvSpPr txBox="1">
            <a:spLocks/>
          </p:cNvSpPr>
          <p:nvPr/>
        </p:nvSpPr>
        <p:spPr>
          <a:xfrm>
            <a:off x="685972" y="3228976"/>
            <a:ext cx="7886841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using Kinect API to get body information (skeleton)</a:t>
            </a:r>
          </a:p>
        </p:txBody>
      </p:sp>
      <p:sp>
        <p:nvSpPr>
          <p:cNvPr id="6" name="Segnaposto testo 2">
            <a:extLst>
              <a:ext uri="{FF2B5EF4-FFF2-40B4-BE49-F238E27FC236}">
                <a16:creationId xmlns:a16="http://schemas.microsoft.com/office/drawing/2014/main" id="{B89B81DA-F6C9-4FAA-BF2F-388199EBD2BE}"/>
              </a:ext>
            </a:extLst>
          </p:cNvPr>
          <p:cNvSpPr txBox="1">
            <a:spLocks/>
          </p:cNvSpPr>
          <p:nvPr/>
        </p:nvSpPr>
        <p:spPr>
          <a:xfrm>
            <a:off x="692378" y="3990976"/>
            <a:ext cx="7886841" cy="762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modeling the 3D world and the avatar with OpenGL</a:t>
            </a:r>
          </a:p>
        </p:txBody>
      </p:sp>
      <p:sp>
        <p:nvSpPr>
          <p:cNvPr id="7" name="Segnaposto testo 2">
            <a:extLst>
              <a:ext uri="{FF2B5EF4-FFF2-40B4-BE49-F238E27FC236}">
                <a16:creationId xmlns:a16="http://schemas.microsoft.com/office/drawing/2014/main" id="{FE222442-1AC2-4C9C-8669-850C4901866E}"/>
              </a:ext>
            </a:extLst>
          </p:cNvPr>
          <p:cNvSpPr txBox="1">
            <a:spLocks/>
          </p:cNvSpPr>
          <p:nvPr/>
        </p:nvSpPr>
        <p:spPr>
          <a:xfrm>
            <a:off x="692378" y="4752976"/>
            <a:ext cx="7886841" cy="2895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linking Kinect data to avatar movements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032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F21801-B5EF-4E47-9E2B-C2CFF9F4B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Environment </a:t>
            </a:r>
            <a:r>
              <a:rPr lang="it-IT" dirty="0" err="1"/>
              <a:t>Details</a:t>
            </a:r>
            <a:endParaRPr lang="en-US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566540-CEE4-4C23-BB91-2B39744225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973" y="2110222"/>
            <a:ext cx="3886027" cy="3996215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Operating System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u="sng" dirty="0"/>
              <a:t>IDE</a:t>
            </a:r>
            <a:r>
              <a:rPr lang="en-US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u="sng" dirty="0"/>
              <a:t>Programming </a:t>
            </a:r>
            <a:r>
              <a:rPr lang="it-IT" u="sng" dirty="0" err="1"/>
              <a:t>language</a:t>
            </a:r>
            <a:r>
              <a:rPr lang="it-IT" dirty="0"/>
              <a:t>: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u="sng" dirty="0"/>
              <a:t>Graphics library</a:t>
            </a:r>
            <a:r>
              <a:rPr lang="it-IT" dirty="0"/>
              <a:t>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u="sng" dirty="0"/>
              <a:t>Kinect framework</a:t>
            </a:r>
            <a:r>
              <a:rPr lang="it-IT" dirty="0"/>
              <a:t>:</a:t>
            </a:r>
            <a:endParaRPr lang="en-US" dirty="0"/>
          </a:p>
          <a:p>
            <a:endParaRPr lang="en-US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95F00B-CB2E-46A3-99BB-11D0F495FF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  <a:endParaRPr lang="en-US" dirty="0"/>
          </a:p>
        </p:txBody>
      </p:sp>
      <p:sp>
        <p:nvSpPr>
          <p:cNvPr id="5" name="Segnaposto testo 2">
            <a:extLst>
              <a:ext uri="{FF2B5EF4-FFF2-40B4-BE49-F238E27FC236}">
                <a16:creationId xmlns:a16="http://schemas.microsoft.com/office/drawing/2014/main" id="{80E25D6B-AA41-4844-850F-29CE3F5AD0E2}"/>
              </a:ext>
            </a:extLst>
          </p:cNvPr>
          <p:cNvSpPr txBox="1">
            <a:spLocks/>
          </p:cNvSpPr>
          <p:nvPr/>
        </p:nvSpPr>
        <p:spPr>
          <a:xfrm>
            <a:off x="4572000" y="2110221"/>
            <a:ext cx="4000813" cy="39962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dirty="0"/>
              <a:t>Windows 10 Home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/>
            <a:r>
              <a:rPr lang="en-US" dirty="0"/>
              <a:t>Visual Studio 2019 Environments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pPr marL="0" indent="0"/>
            <a:r>
              <a:rPr lang="it-IT" dirty="0"/>
              <a:t>C++ </a:t>
            </a:r>
          </a:p>
          <a:p>
            <a:pPr lvl="1">
              <a:buFont typeface="Wingdings" panose="05000000000000000000" pitchFamily="2" charset="2"/>
              <a:buChar char="v"/>
            </a:pPr>
            <a:endParaRPr lang="it-IT" dirty="0"/>
          </a:p>
          <a:p>
            <a:pPr marL="0" indent="0"/>
            <a:r>
              <a:rPr lang="it-IT" dirty="0"/>
              <a:t>OpenGL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 dirty="0"/>
          </a:p>
          <a:p>
            <a:pPr marL="0" indent="0"/>
            <a:r>
              <a:rPr lang="it-IT" dirty="0"/>
              <a:t>KinectSDK2 API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093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CD1E8E-2409-4A8F-860F-692F96F75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Kinect Avatar Animation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35F762D-5867-4AEA-8ECE-8C2394DA4E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Kinect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63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D22DA9-DB84-403B-8FD1-90EEA0B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Kinect Hardware</a:t>
            </a:r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BE071FE1-513C-4E23-A848-F857A20882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549" r="4549"/>
          <a:stretch>
            <a:fillRect/>
          </a:stretch>
        </p:blipFill>
        <p:spPr>
          <a:xfrm>
            <a:off x="246581" y="2291800"/>
            <a:ext cx="5399999" cy="3645992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215D3-94FF-4A29-BB24-3728B3734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82" y="5960169"/>
            <a:ext cx="5399998" cy="268469"/>
          </a:xfrm>
        </p:spPr>
        <p:txBody>
          <a:bodyPr/>
          <a:lstStyle/>
          <a:p>
            <a:r>
              <a:rPr lang="it-IT" dirty="0"/>
              <a:t>Microsoft Kinect v2 - </a:t>
            </a:r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097A6A-1E5B-4AD6-908D-05F10E243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0" y="2225919"/>
            <a:ext cx="3117275" cy="1638510"/>
          </a:xfrm>
        </p:spPr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ea typeface="Calibri" panose="020F0502020204030204" pitchFamily="34" charset="0"/>
              </a:rPr>
              <a:t>Depth image of resolution 512 x 424 pixels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ea typeface="Calibri" panose="020F0502020204030204" pitchFamily="34" charset="0"/>
              </a:rPr>
              <a:t>RGB image (1920 x 1080 pixels - 30 fps)</a:t>
            </a:r>
            <a:endParaRPr lang="en-US" dirty="0"/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3F234-93E7-4506-B6F6-3DFB22C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2" y="6604763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7823D2C-D32A-46E0-9050-EA0384C110C2}"/>
              </a:ext>
            </a:extLst>
          </p:cNvPr>
          <p:cNvSpPr txBox="1">
            <a:spLocks/>
          </p:cNvSpPr>
          <p:nvPr/>
        </p:nvSpPr>
        <p:spPr>
          <a:xfrm>
            <a:off x="234055" y="1688553"/>
            <a:ext cx="8661113" cy="532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This project uses the second Kinect version (Kinect v2) for Xbox One and Microsoft Systems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B67275B7-9898-42C2-B5C3-21A2B53DDE90}"/>
              </a:ext>
            </a:extLst>
          </p:cNvPr>
          <p:cNvSpPr txBox="1">
            <a:spLocks/>
          </p:cNvSpPr>
          <p:nvPr/>
        </p:nvSpPr>
        <p:spPr>
          <a:xfrm>
            <a:off x="5790420" y="3864429"/>
            <a:ext cx="3117275" cy="163851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</a:rPr>
              <a:t>Range from 0.4 to 8 meters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Body tracking </a:t>
            </a:r>
            <a:r>
              <a:rPr lang="en-US" dirty="0" err="1"/>
              <a:t>informations</a:t>
            </a:r>
            <a:endParaRPr lang="en-US" dirty="0"/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E6632D87-2C0E-4E96-B6B4-1295AC3E5BDA}"/>
              </a:ext>
            </a:extLst>
          </p:cNvPr>
          <p:cNvSpPr txBox="1">
            <a:spLocks/>
          </p:cNvSpPr>
          <p:nvPr/>
        </p:nvSpPr>
        <p:spPr>
          <a:xfrm>
            <a:off x="5790420" y="5502939"/>
            <a:ext cx="3117275" cy="568470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/>
              <a:t>Time-of-Flight technology</a:t>
            </a:r>
          </a:p>
        </p:txBody>
      </p:sp>
    </p:spTree>
    <p:extLst>
      <p:ext uri="{BB962C8B-B14F-4D97-AF65-F5344CB8AC3E}">
        <p14:creationId xmlns:p14="http://schemas.microsoft.com/office/powerpoint/2010/main" val="28331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D22DA9-DB84-403B-8FD1-90EEA0B53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ToF</a:t>
            </a:r>
            <a:r>
              <a:rPr lang="it-IT" dirty="0"/>
              <a:t> </a:t>
            </a:r>
            <a:r>
              <a:rPr lang="it-IT" dirty="0" err="1"/>
              <a:t>Advantages</a:t>
            </a:r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2C215D3-94FF-4A29-BB24-3728B3734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82" y="5960169"/>
            <a:ext cx="5399998" cy="268469"/>
          </a:xfrm>
        </p:spPr>
        <p:txBody>
          <a:bodyPr/>
          <a:lstStyle/>
          <a:p>
            <a:r>
              <a:rPr lang="it-IT" dirty="0" err="1"/>
              <a:t>Internal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of Microsoft Kinect v2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7097A6A-1E5B-4AD6-908D-05F10E243D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90420" y="2941368"/>
            <a:ext cx="3117275" cy="487631"/>
          </a:xfrm>
        </p:spPr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sz="1800" dirty="0">
                <a:effectLst/>
                <a:ea typeface="Calibri" panose="020F0502020204030204" pitchFamily="34" charset="0"/>
              </a:rPr>
              <a:t>Simplicity</a:t>
            </a:r>
            <a:endParaRPr lang="en-US" sz="1700" dirty="0">
              <a:effectLst/>
              <a:latin typeface="+mn-lt"/>
              <a:ea typeface="Calibri" panose="020F0502020204030204" pitchFamily="34" charset="0"/>
            </a:endParaRP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9503F234-93E7-4506-B6F6-3DFB22CE33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6580" y="6597143"/>
            <a:ext cx="7590251" cy="250425"/>
          </a:xfrm>
        </p:spPr>
        <p:txBody>
          <a:bodyPr/>
          <a:lstStyle/>
          <a:p>
            <a:r>
              <a:rPr lang="it-IT" dirty="0"/>
              <a:t>Computer Graphics &amp; 3D - Kinect Avatar Animation by Dott. Marco Pagliocca - </a:t>
            </a:r>
            <a:r>
              <a:rPr lang="it-IT" i="1" dirty="0"/>
              <a:t>Prof. Stefano Berretti</a:t>
            </a:r>
          </a:p>
        </p:txBody>
      </p:sp>
      <p:sp>
        <p:nvSpPr>
          <p:cNvPr id="9" name="Segnaposto testo 2">
            <a:extLst>
              <a:ext uri="{FF2B5EF4-FFF2-40B4-BE49-F238E27FC236}">
                <a16:creationId xmlns:a16="http://schemas.microsoft.com/office/drawing/2014/main" id="{87823D2C-D32A-46E0-9050-EA0384C110C2}"/>
              </a:ext>
            </a:extLst>
          </p:cNvPr>
          <p:cNvSpPr txBox="1">
            <a:spLocks/>
          </p:cNvSpPr>
          <p:nvPr/>
        </p:nvSpPr>
        <p:spPr>
          <a:xfrm>
            <a:off x="234055" y="1688553"/>
            <a:ext cx="8661113" cy="53204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b="0" i="0" kern="1200">
                <a:solidFill>
                  <a:schemeClr val="bg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1800" dirty="0" err="1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ToF</a:t>
            </a:r>
            <a:r>
              <a:rPr lang="en-US" sz="1800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 cameras determine the depth by measuring the time emitted light takes from the camera to the object and back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5" name="Segnaposto immagine 14" descr="Immagine che contiene testo, elettronico&#10;&#10;Descrizione generata automaticamente">
            <a:extLst>
              <a:ext uri="{FF2B5EF4-FFF2-40B4-BE49-F238E27FC236}">
                <a16:creationId xmlns:a16="http://schemas.microsoft.com/office/drawing/2014/main" id="{6CAC3CC1-AACE-414A-AD88-D6C32333BA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465" b="9465"/>
          <a:stretch>
            <a:fillRect/>
          </a:stretch>
        </p:blipFill>
        <p:spPr>
          <a:xfrm>
            <a:off x="233363" y="2266950"/>
            <a:ext cx="5400675" cy="3646488"/>
          </a:xfrm>
        </p:spPr>
      </p:pic>
      <p:sp>
        <p:nvSpPr>
          <p:cNvPr id="10" name="Segnaposto testo 4">
            <a:extLst>
              <a:ext uri="{FF2B5EF4-FFF2-40B4-BE49-F238E27FC236}">
                <a16:creationId xmlns:a16="http://schemas.microsoft.com/office/drawing/2014/main" id="{07034096-A6AF-4DC6-903E-E5163CBF11AD}"/>
              </a:ext>
            </a:extLst>
          </p:cNvPr>
          <p:cNvSpPr txBox="1">
            <a:spLocks/>
          </p:cNvSpPr>
          <p:nvPr/>
        </p:nvSpPr>
        <p:spPr>
          <a:xfrm>
            <a:off x="5790420" y="3429001"/>
            <a:ext cx="3117275" cy="1271084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</a:rPr>
              <a:t>Efficient distance algorithm</a:t>
            </a:r>
          </a:p>
          <a:p>
            <a:pPr marL="9715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700" dirty="0">
                <a:latin typeface="+mn-lt"/>
                <a:ea typeface="Calibri" panose="020F0502020204030204" pitchFamily="34" charset="0"/>
              </a:rPr>
              <a:t>Object detection</a:t>
            </a:r>
          </a:p>
        </p:txBody>
      </p:sp>
      <p:sp>
        <p:nvSpPr>
          <p:cNvPr id="11" name="Segnaposto testo 4">
            <a:extLst>
              <a:ext uri="{FF2B5EF4-FFF2-40B4-BE49-F238E27FC236}">
                <a16:creationId xmlns:a16="http://schemas.microsoft.com/office/drawing/2014/main" id="{CFD088B2-489A-414E-B951-58DFBF0CB1CF}"/>
              </a:ext>
            </a:extLst>
          </p:cNvPr>
          <p:cNvSpPr txBox="1">
            <a:spLocks/>
          </p:cNvSpPr>
          <p:nvPr/>
        </p:nvSpPr>
        <p:spPr>
          <a:xfrm>
            <a:off x="5790420" y="4700085"/>
            <a:ext cx="3117275" cy="1229651"/>
          </a:xfrm>
          <a:prstGeom prst="rect">
            <a:avLst/>
          </a:prstGeom>
          <a:noFill/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en-US" dirty="0">
                <a:ea typeface="Calibri" panose="020F0502020204030204" pitchFamily="34" charset="0"/>
              </a:rPr>
              <a:t>Speed</a:t>
            </a:r>
          </a:p>
          <a:p>
            <a:pPr marL="971550" lvl="1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1700" dirty="0">
                <a:latin typeface="+mn-lt"/>
                <a:ea typeface="Calibri" panose="020F0502020204030204" pitchFamily="34" charset="0"/>
              </a:rPr>
              <a:t>Real-time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20256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1" grpId="0"/>
    </p:bldLst>
  </p:timing>
</p:sld>
</file>

<file path=ppt/theme/theme1.xml><?xml version="1.0" encoding="utf-8"?>
<a:theme xmlns:a="http://schemas.openxmlformats.org/drawingml/2006/main" name="Template UniFI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  <a:ln>
          <a:noFill/>
        </a:ln>
      </a:spPr>
      <a:bodyPr wrap="square" rtlCol="0">
        <a:spAutoFit/>
      </a:bodyPr>
      <a:lstStyle>
        <a:defPPr algn="l">
          <a:defRPr sz="4000" dirty="0" err="1">
            <a:solidFill>
              <a:schemeClr val="bg1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3790</TotalTime>
  <Words>1508</Words>
  <Application>Microsoft Office PowerPoint</Application>
  <PresentationFormat>Presentazione su schermo (4:3)</PresentationFormat>
  <Paragraphs>252</Paragraphs>
  <Slides>28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Arial</vt:lpstr>
      <vt:lpstr>Calibri</vt:lpstr>
      <vt:lpstr>Consolas</vt:lpstr>
      <vt:lpstr>Courier New</vt:lpstr>
      <vt:lpstr>Wingdings</vt:lpstr>
      <vt:lpstr>Template UniFI</vt:lpstr>
      <vt:lpstr>Computer Graphics &amp; 3D</vt:lpstr>
      <vt:lpstr>Overview</vt:lpstr>
      <vt:lpstr>Kinect Avatar Animation</vt:lpstr>
      <vt:lpstr>Project Goal</vt:lpstr>
      <vt:lpstr>Solution Idea</vt:lpstr>
      <vt:lpstr>Environment Details</vt:lpstr>
      <vt:lpstr>Kinect Avatar Animation</vt:lpstr>
      <vt:lpstr>Kinect Hardware</vt:lpstr>
      <vt:lpstr>ToF Advantages</vt:lpstr>
      <vt:lpstr>ToF Limitations</vt:lpstr>
      <vt:lpstr>Using KinectSDK2 API</vt:lpstr>
      <vt:lpstr>How To Get Body Data</vt:lpstr>
      <vt:lpstr>Kinect Avatar Animation</vt:lpstr>
      <vt:lpstr>OpenGL Environment</vt:lpstr>
      <vt:lpstr>Humanoid Avatar </vt:lpstr>
      <vt:lpstr>Joints</vt:lpstr>
      <vt:lpstr>Camera &amp; Lights</vt:lpstr>
      <vt:lpstr>Shaders</vt:lpstr>
      <vt:lpstr>Kinect Avatar Animation</vt:lpstr>
      <vt:lpstr>Routine Functions</vt:lpstr>
      <vt:lpstr>Animation Idea – Calculate Real World Angles</vt:lpstr>
      <vt:lpstr>Animation Idea – Apply Rotations To The Avatar</vt:lpstr>
      <vt:lpstr>Filtering Data Errors</vt:lpstr>
      <vt:lpstr>Kinect Avatar Animation</vt:lpstr>
      <vt:lpstr>Test Details</vt:lpstr>
      <vt:lpstr>Video Evidence</vt:lpstr>
      <vt:lpstr>Comments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Ambra Quercioli</dc:creator>
  <cp:lastModifiedBy>Marco Pagliocca</cp:lastModifiedBy>
  <cp:revision>141</cp:revision>
  <dcterms:created xsi:type="dcterms:W3CDTF">2020-11-12T10:34:42Z</dcterms:created>
  <dcterms:modified xsi:type="dcterms:W3CDTF">2021-12-05T17:12:46Z</dcterms:modified>
</cp:coreProperties>
</file>